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docProps/custom.xml" ContentType="application/vnd.openxmlformats-officedocument.custom-properties+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6" r:id="rId2"/>
    <p:sldId id="264" r:id="rId3"/>
    <p:sldId id="257" r:id="rId4"/>
    <p:sldId id="258" r:id="rId5"/>
    <p:sldId id="260" r:id="rId6"/>
    <p:sldId id="266" r:id="rId7"/>
    <p:sldId id="259" r:id="rId8"/>
    <p:sldId id="268" r:id="rId9"/>
    <p:sldId id="265" r:id="rId10"/>
    <p:sldId id="261" r:id="rId11"/>
    <p:sldId id="267" r:id="rId12"/>
    <p:sldId id="262" r:id="rId13"/>
    <p:sldId id="271" r:id="rId14"/>
    <p:sldId id="272" r:id="rId15"/>
    <p:sldId id="269" r:id="rId16"/>
    <p:sldId id="270" r:id="rId17"/>
    <p:sldId id="263" r:id="rId1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109" d="100"/>
          <a:sy n="109" d="100"/>
        </p:scale>
        <p:origin x="-872" y="-10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40B882-E586-4995-9597-F2EF59C83682}"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6115504"/>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0B882-E586-4995-9597-F2EF59C83682}"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970633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40B882-E586-4995-9597-F2EF59C83682}"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60577567"/>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40B882-E586-4995-9597-F2EF59C83682}"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8964945"/>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40B882-E586-4995-9597-F2EF59C83682}" type="datetimeFigureOut">
              <a:rPr lang="en-US" smtClean="0"/>
              <a:pPr/>
              <a:t>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4031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40B882-E586-4995-9597-F2EF59C83682}" type="datetimeFigureOut">
              <a:rPr lang="en-US" smtClean="0"/>
              <a:pPr/>
              <a:t>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18933406"/>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0B882-E586-4995-9597-F2EF59C83682}" type="datetimeFigureOut">
              <a:rPr lang="en-US" smtClean="0"/>
              <a:pPr/>
              <a:t>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46343977"/>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40B882-E586-4995-9597-F2EF59C83682}"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9261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40B882-E586-4995-9597-F2EF59C83682}"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080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0B882-E586-4995-9597-F2EF59C83682}"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6443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40B882-E586-4995-9597-F2EF59C83682}"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396115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0B882-E586-4995-9597-F2EF59C83682}" type="datetimeFigureOut">
              <a:rPr lang="en-US" smtClean="0"/>
              <a:pPr/>
              <a:t>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6A2A6-5F72-4073-A535-AEA79B15176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39196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servodatabase.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404664"/>
            <a:ext cx="4606280" cy="1470025"/>
          </a:xfrm>
        </p:spPr>
        <p:txBody>
          <a:bodyPr/>
          <a:lstStyle/>
          <a:p>
            <a:pPr algn="l"/>
            <a:r>
              <a:rPr lang="nb-NO" dirty="0" smtClean="0"/>
              <a:t>Radiostyring av båt</a:t>
            </a:r>
            <a:br>
              <a:rPr lang="nb-NO" dirty="0" smtClean="0"/>
            </a:br>
            <a:r>
              <a:rPr lang="nb-NO" sz="2800" dirty="0" smtClean="0"/>
              <a:t>-hva skal jeg velge?</a:t>
            </a:r>
            <a:endParaRPr lang="en-US" sz="2800" dirty="0"/>
          </a:p>
        </p:txBody>
      </p:sp>
      <p:sp>
        <p:nvSpPr>
          <p:cNvPr id="3" name="Subtitle 2"/>
          <p:cNvSpPr>
            <a:spLocks noGrp="1"/>
          </p:cNvSpPr>
          <p:nvPr>
            <p:ph type="subTitle" idx="1"/>
          </p:nvPr>
        </p:nvSpPr>
        <p:spPr>
          <a:xfrm>
            <a:off x="107504" y="2079899"/>
            <a:ext cx="3960440" cy="1752600"/>
          </a:xfrm>
        </p:spPr>
        <p:txBody>
          <a:bodyPr>
            <a:normAutofit/>
          </a:bodyPr>
          <a:lstStyle/>
          <a:p>
            <a:pPr algn="l"/>
            <a:r>
              <a:rPr lang="nb-NO" sz="1600" dirty="0" smtClean="0"/>
              <a:t>Maritim modellklubb</a:t>
            </a:r>
          </a:p>
          <a:p>
            <a:pPr algn="l"/>
            <a:r>
              <a:rPr lang="nb-NO" sz="1600" dirty="0" smtClean="0"/>
              <a:t>21. Mars 2012</a:t>
            </a:r>
          </a:p>
          <a:p>
            <a:pPr algn="l"/>
            <a:r>
              <a:rPr lang="nb-NO" sz="1600" dirty="0" smtClean="0"/>
              <a:t>Truls Fallet</a:t>
            </a:r>
            <a:endParaRPr lang="en-US" sz="1600" dirty="0"/>
          </a:p>
        </p:txBody>
      </p:sp>
      <p:pic>
        <p:nvPicPr>
          <p:cNvPr id="1028" name="Picture 4" descr="http://static.panoramio.com/photos/original/407855.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23728" y="2132856"/>
            <a:ext cx="6912768" cy="469918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85249774"/>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slags båt skal jeg styre?</a:t>
            </a:r>
            <a:endParaRPr lang="en-US" dirty="0"/>
          </a:p>
        </p:txBody>
      </p:sp>
      <p:sp>
        <p:nvSpPr>
          <p:cNvPr id="3" name="Content Placeholder 2"/>
          <p:cNvSpPr>
            <a:spLocks noGrp="1"/>
          </p:cNvSpPr>
          <p:nvPr>
            <p:ph idx="1"/>
          </p:nvPr>
        </p:nvSpPr>
        <p:spPr>
          <a:xfrm>
            <a:off x="457200" y="1600201"/>
            <a:ext cx="2170584" cy="3127648"/>
          </a:xfrm>
        </p:spPr>
        <p:txBody>
          <a:bodyPr>
            <a:normAutofit lnSpcReduction="10000"/>
          </a:bodyPr>
          <a:lstStyle/>
          <a:p>
            <a:pPr marL="0" indent="0">
              <a:buNone/>
            </a:pPr>
            <a:r>
              <a:rPr lang="nb-NO" sz="2000" dirty="0" smtClean="0"/>
              <a:t>Det er stor forskjell på behovene for en skalamodell med mange funksjoner og en seilbåt hvor antall</a:t>
            </a:r>
          </a:p>
          <a:p>
            <a:pPr marL="0" indent="0">
              <a:buNone/>
            </a:pPr>
            <a:r>
              <a:rPr lang="nb-NO" sz="2000" dirty="0" smtClean="0"/>
              <a:t>funksjoner er begrenset av kappseilings -reglene .</a:t>
            </a:r>
          </a:p>
        </p:txBody>
      </p:sp>
      <p:pic>
        <p:nvPicPr>
          <p:cNvPr id="3074" name="Picture 2" descr="http://nettbutikk.digitroll.no/ogrey/resampler.aspx?type=big&amp;src=1-2011.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013075" y="2060848"/>
            <a:ext cx="5715000" cy="2667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extBox 3"/>
          <p:cNvSpPr txBox="1"/>
          <p:nvPr/>
        </p:nvSpPr>
        <p:spPr>
          <a:xfrm>
            <a:off x="539551" y="4941168"/>
            <a:ext cx="8188523" cy="1200329"/>
          </a:xfrm>
          <a:prstGeom prst="rect">
            <a:avLst/>
          </a:prstGeom>
          <a:noFill/>
        </p:spPr>
        <p:txBody>
          <a:bodyPr wrap="square" rtlCol="0">
            <a:spAutoFit/>
          </a:bodyPr>
          <a:lstStyle/>
          <a:p>
            <a:r>
              <a:rPr lang="nb-NO" b="1" dirty="0"/>
              <a:t>Bruken:</a:t>
            </a:r>
          </a:p>
          <a:p>
            <a:r>
              <a:rPr lang="nb-NO" dirty="0"/>
              <a:t>Skal </a:t>
            </a:r>
            <a:r>
              <a:rPr lang="nb-NO" dirty="0" smtClean="0"/>
              <a:t>du seile sammen med mange andre (regattaseiling, utstillinger etc.) bruk 2.4GHz</a:t>
            </a:r>
          </a:p>
          <a:p>
            <a:r>
              <a:rPr lang="nb-NO" dirty="0" smtClean="0"/>
              <a:t>Skal du leke med barnebarna i en liten dam spiller det liten rolle hva du velger</a:t>
            </a:r>
            <a:endParaRPr lang="en-US" dirty="0"/>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56969026"/>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nb-NO" dirty="0" smtClean="0"/>
              <a:t>Mange valgmuligheter!</a:t>
            </a:r>
            <a:endParaRPr lang="en-US" dirty="0"/>
          </a:p>
        </p:txBody>
      </p:sp>
      <p:sp>
        <p:nvSpPr>
          <p:cNvPr id="3" name="Content Placeholder 2"/>
          <p:cNvSpPr>
            <a:spLocks noGrp="1"/>
          </p:cNvSpPr>
          <p:nvPr>
            <p:ph idx="1"/>
          </p:nvPr>
        </p:nvSpPr>
        <p:spPr>
          <a:xfrm>
            <a:off x="179512" y="3356992"/>
            <a:ext cx="8424936" cy="2509739"/>
          </a:xfrm>
        </p:spPr>
        <p:txBody>
          <a:bodyPr>
            <a:noAutofit/>
          </a:bodyPr>
          <a:lstStyle/>
          <a:p>
            <a:r>
              <a:rPr lang="nb-NO" sz="2000" dirty="0" smtClean="0"/>
              <a:t>De billigste leveres med båten  (</a:t>
            </a:r>
            <a:r>
              <a:rPr lang="nb-NO" sz="2000" dirty="0" err="1" smtClean="0"/>
              <a:t>kits</a:t>
            </a:r>
            <a:r>
              <a:rPr lang="nb-NO" sz="2000" dirty="0" smtClean="0"/>
              <a:t>) </a:t>
            </a:r>
          </a:p>
          <a:p>
            <a:r>
              <a:rPr lang="nb-NO" sz="2000" dirty="0" smtClean="0"/>
              <a:t>De "gammeldagse" typisk 27MHz, 2 kanaler</a:t>
            </a:r>
          </a:p>
          <a:p>
            <a:r>
              <a:rPr lang="nb-NO" sz="2000" dirty="0" smtClean="0"/>
              <a:t>Med 2kanaler +mange av/på funksjoner 40MHz</a:t>
            </a:r>
          </a:p>
          <a:p>
            <a:r>
              <a:rPr lang="nb-NO" sz="2000" dirty="0" smtClean="0"/>
              <a:t>Moderne 2,4GHz  fra få til mange kanaler</a:t>
            </a:r>
          </a:p>
          <a:p>
            <a:r>
              <a:rPr lang="nb-NO" sz="2000" dirty="0" smtClean="0"/>
              <a:t>Systemer med toveis kommunikasjon og mange kanaler</a:t>
            </a:r>
          </a:p>
          <a:p>
            <a:r>
              <a:rPr lang="nb-NO" sz="2000" dirty="0" smtClean="0">
                <a:solidFill>
                  <a:srgbClr val="C00000"/>
                </a:solidFill>
              </a:rPr>
              <a:t>I tillegg kommer </a:t>
            </a:r>
            <a:r>
              <a:rPr lang="nb-NO" sz="2000" dirty="0" err="1" smtClean="0">
                <a:solidFill>
                  <a:srgbClr val="C00000"/>
                </a:solidFill>
              </a:rPr>
              <a:t>servoer</a:t>
            </a:r>
            <a:r>
              <a:rPr lang="nb-NO" sz="2000" dirty="0" smtClean="0">
                <a:solidFill>
                  <a:srgbClr val="C00000"/>
                </a:solidFill>
              </a:rPr>
              <a:t> som ofte kan bli vel så dyrt som radiosystemet</a:t>
            </a:r>
          </a:p>
          <a:p>
            <a:endParaRPr lang="en-US" sz="2000" dirty="0"/>
          </a:p>
        </p:txBody>
      </p:sp>
      <p:pic>
        <p:nvPicPr>
          <p:cNvPr id="4" name="Picture 2" descr="http://www.modellers.com/userfiles/image/Radioutstyr/2-14(1).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13409" y="1150812"/>
            <a:ext cx="5505450" cy="117157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5" name="Picture 4" descr="http://www.modellers.com/userfiles/image/Radioutstyr/mottakere.jpg"/>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23528" y="2379397"/>
            <a:ext cx="5505450" cy="85725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7" name="TextBox 6"/>
          <p:cNvSpPr txBox="1"/>
          <p:nvPr/>
        </p:nvSpPr>
        <p:spPr>
          <a:xfrm>
            <a:off x="6084167" y="1628800"/>
            <a:ext cx="1214563" cy="461665"/>
          </a:xfrm>
          <a:prstGeom prst="rect">
            <a:avLst/>
          </a:prstGeom>
          <a:noFill/>
        </p:spPr>
        <p:txBody>
          <a:bodyPr wrap="none" rtlCol="0">
            <a:spAutoFit/>
          </a:bodyPr>
          <a:lstStyle/>
          <a:p>
            <a:r>
              <a:rPr lang="nb-NO" sz="2400" dirty="0" smtClean="0"/>
              <a:t>Sendere</a:t>
            </a:r>
            <a:endParaRPr lang="en-US" sz="2400" dirty="0"/>
          </a:p>
        </p:txBody>
      </p:sp>
      <p:sp>
        <p:nvSpPr>
          <p:cNvPr id="8" name="TextBox 7"/>
          <p:cNvSpPr txBox="1"/>
          <p:nvPr/>
        </p:nvSpPr>
        <p:spPr>
          <a:xfrm>
            <a:off x="6094210" y="2577189"/>
            <a:ext cx="1494640" cy="461665"/>
          </a:xfrm>
          <a:prstGeom prst="rect">
            <a:avLst/>
          </a:prstGeom>
          <a:noFill/>
        </p:spPr>
        <p:txBody>
          <a:bodyPr wrap="none" rtlCol="0">
            <a:spAutoFit/>
          </a:bodyPr>
          <a:lstStyle/>
          <a:p>
            <a:r>
              <a:rPr lang="nb-NO" sz="2400" dirty="0" smtClean="0"/>
              <a:t>Mottakere</a:t>
            </a:r>
            <a:endParaRPr lang="en-US" sz="2400" dirty="0"/>
          </a:p>
        </p:txBody>
      </p:sp>
      <p:pic>
        <p:nvPicPr>
          <p:cNvPr id="5122" name="Picture 2" descr="http://www.modellers.com/userfiles/image/Radioutstyr/servo.jp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29910" y="5733256"/>
            <a:ext cx="5505450" cy="81915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89379077"/>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De billigste leveres med båten!</a:t>
            </a:r>
            <a:endParaRPr lang="en-US" dirty="0"/>
          </a:p>
        </p:txBody>
      </p:sp>
      <p:sp>
        <p:nvSpPr>
          <p:cNvPr id="3" name="Content Placeholder 2"/>
          <p:cNvSpPr>
            <a:spLocks noGrp="1"/>
          </p:cNvSpPr>
          <p:nvPr>
            <p:ph idx="1"/>
          </p:nvPr>
        </p:nvSpPr>
        <p:spPr>
          <a:xfrm>
            <a:off x="179512" y="1600201"/>
            <a:ext cx="8507288" cy="3052936"/>
          </a:xfrm>
        </p:spPr>
        <p:txBody>
          <a:bodyPr>
            <a:normAutofit/>
          </a:bodyPr>
          <a:lstStyle/>
          <a:p>
            <a:r>
              <a:rPr lang="nb-NO" sz="2400" dirty="0" smtClean="0"/>
              <a:t>Vanligvis 2 kanaler</a:t>
            </a:r>
          </a:p>
          <a:p>
            <a:r>
              <a:rPr lang="nb-NO" sz="2400" dirty="0" smtClean="0"/>
              <a:t>Arbeidsfrekvens ca. 27MHz, ofte interferensproblemer</a:t>
            </a:r>
          </a:p>
          <a:p>
            <a:r>
              <a:rPr lang="nb-NO" sz="2400" dirty="0" smtClean="0"/>
              <a:t>Generelt dårlig kvalitet </a:t>
            </a:r>
            <a:r>
              <a:rPr lang="nb-NO" sz="2400" dirty="0" smtClean="0">
                <a:solidFill>
                  <a:srgbClr val="00B050"/>
                </a:solidFill>
              </a:rPr>
              <a:t>("Kinavarer "hevdes det)</a:t>
            </a:r>
          </a:p>
          <a:p>
            <a:r>
              <a:rPr lang="nb-NO" sz="2400" dirty="0" smtClean="0"/>
              <a:t>Vanskelig med reservedeler</a:t>
            </a:r>
          </a:p>
          <a:p>
            <a:r>
              <a:rPr lang="nb-NO" sz="2400" dirty="0" smtClean="0"/>
              <a:t>Vanskelig å si noe om hva radiodelen koster</a:t>
            </a:r>
          </a:p>
          <a:p>
            <a:r>
              <a:rPr lang="nb-NO" sz="2400" dirty="0" smtClean="0">
                <a:solidFill>
                  <a:srgbClr val="C00000"/>
                </a:solidFill>
              </a:rPr>
              <a:t>"Ikke kjøp det til annet enn helt enkle leketøy", </a:t>
            </a:r>
            <a:r>
              <a:rPr lang="nb-NO" sz="2400" dirty="0" smtClean="0"/>
              <a:t>sier leverandørene</a:t>
            </a:r>
          </a:p>
        </p:txBody>
      </p:sp>
      <p:sp>
        <p:nvSpPr>
          <p:cNvPr id="4" name="TextBox 3"/>
          <p:cNvSpPr txBox="1"/>
          <p:nvPr/>
        </p:nvSpPr>
        <p:spPr>
          <a:xfrm>
            <a:off x="251520" y="4774922"/>
            <a:ext cx="8640959" cy="1200329"/>
          </a:xfrm>
          <a:prstGeom prst="rect">
            <a:avLst/>
          </a:prstGeom>
          <a:solidFill>
            <a:srgbClr val="92D050"/>
          </a:solidFill>
        </p:spPr>
        <p:txBody>
          <a:bodyPr wrap="square" rtlCol="0">
            <a:spAutoFit/>
          </a:bodyPr>
          <a:lstStyle/>
          <a:p>
            <a:r>
              <a:rPr lang="nb-NO" dirty="0" smtClean="0"/>
              <a:t>Nedenfor kommer beskrivelser av ulike radiosystemer, stort sett kopiert fra Internett. Dette er salgsbrosjyrer fra Norwegian Modellers og følgelig klart farget av det. Jeg har merket reklamen med rødt for å gjøre det helt tydelig. Mer direkte nøktern informasjon er merket med gult og mine egne kommentarer er i sort.</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72402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De "gammeldagse"</a:t>
            </a:r>
            <a:endParaRPr lang="en-US" dirty="0"/>
          </a:p>
        </p:txBody>
      </p:sp>
      <p:sp>
        <p:nvSpPr>
          <p:cNvPr id="3" name="Content Placeholder 2"/>
          <p:cNvSpPr>
            <a:spLocks noGrp="1"/>
          </p:cNvSpPr>
          <p:nvPr>
            <p:ph idx="1"/>
          </p:nvPr>
        </p:nvSpPr>
        <p:spPr>
          <a:xfrm>
            <a:off x="457200" y="1600201"/>
            <a:ext cx="4186808" cy="1972816"/>
          </a:xfrm>
        </p:spPr>
        <p:txBody>
          <a:bodyPr>
            <a:normAutofit fontScale="92500" lnSpcReduction="20000"/>
          </a:bodyPr>
          <a:lstStyle/>
          <a:p>
            <a:r>
              <a:rPr lang="nb-NO" sz="2400" dirty="0" smtClean="0"/>
              <a:t>Normalt 2 kanaler, men leveres også med flere</a:t>
            </a:r>
          </a:p>
          <a:p>
            <a:r>
              <a:rPr lang="nb-NO" sz="2400" dirty="0" smtClean="0"/>
              <a:t>Typisk 27MHz, vanlig med interferensproblemer </a:t>
            </a:r>
          </a:p>
          <a:p>
            <a:r>
              <a:rPr lang="nb-NO" sz="2400" dirty="0" smtClean="0"/>
              <a:t>Typisk pris: 500 – 1000 kroner for et sender/mottaker sett</a:t>
            </a:r>
            <a:r>
              <a:rPr lang="en-US" sz="2400" dirty="0" smtClean="0">
                <a:effectLst/>
              </a:rPr>
              <a:t>  </a:t>
            </a:r>
          </a:p>
          <a:p>
            <a:endParaRPr lang="en-US" sz="2400" dirty="0"/>
          </a:p>
        </p:txBody>
      </p:sp>
      <p:pic>
        <p:nvPicPr>
          <p:cNvPr id="6146" name="Picture 2" descr="FUT90000 Futaba                                   F2211 Futaba Attack 2ER AM fjernkontroll "/>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32040" y="1484784"/>
            <a:ext cx="3409325" cy="2841104"/>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Rectangle 3"/>
          <p:cNvSpPr/>
          <p:nvPr/>
        </p:nvSpPr>
        <p:spPr>
          <a:xfrm>
            <a:off x="3275856" y="4581128"/>
            <a:ext cx="5544616" cy="1815882"/>
          </a:xfrm>
          <a:prstGeom prst="rect">
            <a:avLst/>
          </a:prstGeom>
          <a:solidFill>
            <a:srgbClr val="FFFF00"/>
          </a:solidFill>
        </p:spPr>
        <p:txBody>
          <a:bodyPr wrap="square">
            <a:spAutoFit/>
          </a:bodyPr>
          <a:lstStyle/>
          <a:p>
            <a:r>
              <a:rPr lang="en-US" sz="1400" dirty="0" smtClean="0"/>
              <a:t>2-kanals </a:t>
            </a:r>
            <a:r>
              <a:rPr lang="en-US" sz="1400" dirty="0" err="1" smtClean="0"/>
              <a:t>proposjonal</a:t>
            </a:r>
            <a:r>
              <a:rPr lang="en-US" sz="1400" dirty="0" smtClean="0"/>
              <a:t> </a:t>
            </a:r>
            <a:r>
              <a:rPr lang="en-US" sz="1400" dirty="0" err="1" smtClean="0"/>
              <a:t>stikkeradio</a:t>
            </a:r>
            <a:r>
              <a:rPr lang="en-US" sz="1400" dirty="0" smtClean="0"/>
              <a:t> </a:t>
            </a:r>
            <a:r>
              <a:rPr lang="en-US" sz="1400" dirty="0" err="1" smtClean="0"/>
              <a:t>Til</a:t>
            </a:r>
            <a:r>
              <a:rPr lang="en-US" sz="1400" dirty="0" smtClean="0"/>
              <a:t> </a:t>
            </a:r>
            <a:r>
              <a:rPr lang="en-US" sz="1400" dirty="0" err="1" smtClean="0"/>
              <a:t>bruk</a:t>
            </a:r>
            <a:r>
              <a:rPr lang="en-US" sz="1400" dirty="0" smtClean="0"/>
              <a:t> </a:t>
            </a:r>
            <a:r>
              <a:rPr lang="en-US" sz="1400" dirty="0" err="1" smtClean="0"/>
              <a:t>i</a:t>
            </a:r>
            <a:r>
              <a:rPr lang="en-US" sz="1400" dirty="0" smtClean="0"/>
              <a:t> </a:t>
            </a:r>
            <a:r>
              <a:rPr lang="en-US" sz="1400" dirty="0" err="1" smtClean="0"/>
              <a:t>bil</a:t>
            </a:r>
            <a:r>
              <a:rPr lang="en-US" sz="1400" dirty="0" smtClean="0"/>
              <a:t>, </a:t>
            </a:r>
            <a:r>
              <a:rPr lang="en-US" sz="1400" dirty="0" err="1" smtClean="0"/>
              <a:t>båt</a:t>
            </a:r>
            <a:r>
              <a:rPr lang="en-US" sz="1400" dirty="0" smtClean="0"/>
              <a:t> og fly. </a:t>
            </a:r>
            <a:r>
              <a:rPr lang="en-US" sz="1400" dirty="0" err="1" smtClean="0"/>
              <a:t>Senderen</a:t>
            </a:r>
            <a:r>
              <a:rPr lang="en-US" sz="1400" dirty="0" smtClean="0"/>
              <a:t> </a:t>
            </a:r>
            <a:r>
              <a:rPr lang="en-US" sz="1400" dirty="0" err="1" smtClean="0"/>
              <a:t>har</a:t>
            </a:r>
            <a:r>
              <a:rPr lang="en-US" sz="1400" dirty="0" smtClean="0"/>
              <a:t> </a:t>
            </a:r>
            <a:r>
              <a:rPr lang="en-US" sz="1400" dirty="0" err="1" smtClean="0"/>
              <a:t>servoreversering</a:t>
            </a:r>
            <a:r>
              <a:rPr lang="en-US" sz="1400" dirty="0" smtClean="0"/>
              <a:t> og </a:t>
            </a:r>
            <a:r>
              <a:rPr lang="en-US" sz="1400" dirty="0" err="1" smtClean="0"/>
              <a:t>ladekontakt</a:t>
            </a:r>
            <a:r>
              <a:rPr lang="en-US" sz="1400" dirty="0" smtClean="0"/>
              <a:t>. </a:t>
            </a:r>
            <a:r>
              <a:rPr lang="en-US" sz="1400" dirty="0" err="1" smtClean="0"/>
              <a:t>Lysdioder</a:t>
            </a:r>
            <a:r>
              <a:rPr lang="en-US" sz="1400" dirty="0" smtClean="0"/>
              <a:t> </a:t>
            </a:r>
            <a:r>
              <a:rPr lang="en-US" sz="1400" dirty="0" err="1" smtClean="0"/>
              <a:t>indikerer</a:t>
            </a:r>
            <a:r>
              <a:rPr lang="en-US" sz="1400" dirty="0" smtClean="0"/>
              <a:t> </a:t>
            </a:r>
            <a:r>
              <a:rPr lang="en-US" sz="1400" dirty="0" err="1" smtClean="0"/>
              <a:t>batteriets</a:t>
            </a:r>
            <a:r>
              <a:rPr lang="en-US" sz="1400" dirty="0" smtClean="0"/>
              <a:t> </a:t>
            </a:r>
            <a:r>
              <a:rPr lang="en-US" sz="1400" dirty="0" err="1" smtClean="0"/>
              <a:t>tilstand</a:t>
            </a:r>
            <a:r>
              <a:rPr lang="en-US" sz="1400" dirty="0" smtClean="0"/>
              <a:t>. </a:t>
            </a:r>
            <a:br>
              <a:rPr lang="en-US" sz="1400" dirty="0" smtClean="0"/>
            </a:br>
            <a:r>
              <a:rPr lang="en-US" sz="1400" dirty="0" smtClean="0"/>
              <a:t>"BEC" (Battery Eliminator Circuitry) </a:t>
            </a:r>
            <a:r>
              <a:rPr lang="en-US" sz="1400" dirty="0" err="1" smtClean="0"/>
              <a:t>systemet</a:t>
            </a:r>
            <a:r>
              <a:rPr lang="en-US" sz="1400" dirty="0" smtClean="0"/>
              <a:t> </a:t>
            </a:r>
            <a:r>
              <a:rPr lang="en-US" sz="1400" dirty="0" err="1" smtClean="0"/>
              <a:t>gjør</a:t>
            </a:r>
            <a:r>
              <a:rPr lang="en-US" sz="1400" dirty="0" smtClean="0"/>
              <a:t> at du </a:t>
            </a:r>
            <a:r>
              <a:rPr lang="en-US" sz="1400" dirty="0" err="1" smtClean="0"/>
              <a:t>på</a:t>
            </a:r>
            <a:r>
              <a:rPr lang="en-US" sz="1400" dirty="0" smtClean="0"/>
              <a:t> </a:t>
            </a:r>
            <a:r>
              <a:rPr lang="en-US" sz="1400" dirty="0" err="1" smtClean="0"/>
              <a:t>elektromodeller</a:t>
            </a:r>
            <a:r>
              <a:rPr lang="en-US" sz="1400" dirty="0" smtClean="0"/>
              <a:t> </a:t>
            </a:r>
            <a:r>
              <a:rPr lang="en-US" sz="1400" dirty="0" err="1" smtClean="0"/>
              <a:t>kan</a:t>
            </a:r>
            <a:r>
              <a:rPr lang="en-US" sz="1400" dirty="0" smtClean="0"/>
              <a:t> ta </a:t>
            </a:r>
            <a:r>
              <a:rPr lang="en-US" sz="1400" dirty="0" err="1" smtClean="0"/>
              <a:t>strøm</a:t>
            </a:r>
            <a:r>
              <a:rPr lang="en-US" sz="1400" dirty="0" smtClean="0"/>
              <a:t> </a:t>
            </a:r>
            <a:r>
              <a:rPr lang="en-US" sz="1400" dirty="0" err="1" smtClean="0"/>
              <a:t>til</a:t>
            </a:r>
            <a:r>
              <a:rPr lang="en-US" sz="1400" dirty="0" smtClean="0"/>
              <a:t> </a:t>
            </a:r>
            <a:r>
              <a:rPr lang="en-US" sz="1400" dirty="0" err="1" smtClean="0"/>
              <a:t>mottakeren</a:t>
            </a:r>
            <a:r>
              <a:rPr lang="en-US" sz="1400" dirty="0" smtClean="0"/>
              <a:t> </a:t>
            </a:r>
            <a:r>
              <a:rPr lang="en-US" sz="1400" dirty="0" err="1" smtClean="0"/>
              <a:t>direkte</a:t>
            </a:r>
            <a:r>
              <a:rPr lang="en-US" sz="1400" dirty="0" smtClean="0"/>
              <a:t> </a:t>
            </a:r>
            <a:r>
              <a:rPr lang="en-US" sz="1400" dirty="0" err="1" smtClean="0"/>
              <a:t>fra</a:t>
            </a:r>
            <a:r>
              <a:rPr lang="en-US" sz="1400" dirty="0" smtClean="0"/>
              <a:t> </a:t>
            </a:r>
            <a:r>
              <a:rPr lang="en-US" sz="1400" dirty="0" err="1" smtClean="0"/>
              <a:t>modellens</a:t>
            </a:r>
            <a:r>
              <a:rPr lang="en-US" sz="1400" dirty="0" smtClean="0"/>
              <a:t> 7,2 </a:t>
            </a:r>
            <a:r>
              <a:rPr lang="en-US" sz="1400" dirty="0" err="1" smtClean="0"/>
              <a:t>eller</a:t>
            </a:r>
            <a:r>
              <a:rPr lang="en-US" sz="1400" dirty="0" smtClean="0"/>
              <a:t> 8,4V </a:t>
            </a:r>
            <a:r>
              <a:rPr lang="en-US" sz="1400" dirty="0" err="1" smtClean="0"/>
              <a:t>kjørebatteri</a:t>
            </a:r>
            <a:r>
              <a:rPr lang="en-US" sz="1400" dirty="0" smtClean="0"/>
              <a:t>. </a:t>
            </a:r>
            <a:r>
              <a:rPr lang="en-US" sz="1400" dirty="0" err="1" smtClean="0"/>
              <a:t>Modeller</a:t>
            </a:r>
            <a:r>
              <a:rPr lang="en-US" sz="1400" dirty="0" smtClean="0"/>
              <a:t> </a:t>
            </a:r>
            <a:r>
              <a:rPr lang="en-US" sz="1400" dirty="0" err="1" smtClean="0"/>
              <a:t>som</a:t>
            </a:r>
            <a:r>
              <a:rPr lang="en-US" sz="1400" dirty="0" smtClean="0"/>
              <a:t> </a:t>
            </a:r>
            <a:r>
              <a:rPr lang="en-US" sz="1400" dirty="0" err="1" smtClean="0"/>
              <a:t>ikke</a:t>
            </a:r>
            <a:r>
              <a:rPr lang="en-US" sz="1400" dirty="0" smtClean="0"/>
              <a:t> </a:t>
            </a:r>
            <a:r>
              <a:rPr lang="en-US" sz="1400" dirty="0" err="1" smtClean="0"/>
              <a:t>har</a:t>
            </a:r>
            <a:r>
              <a:rPr lang="en-US" sz="1400" dirty="0" smtClean="0"/>
              <a:t> </a:t>
            </a:r>
            <a:r>
              <a:rPr lang="en-US" sz="1400" dirty="0" err="1" smtClean="0"/>
              <a:t>kjørebatteri</a:t>
            </a:r>
            <a:r>
              <a:rPr lang="en-US" sz="1400" dirty="0" smtClean="0"/>
              <a:t>, </a:t>
            </a:r>
            <a:r>
              <a:rPr lang="en-US" sz="1400" dirty="0" err="1" smtClean="0"/>
              <a:t>f.eks</a:t>
            </a:r>
            <a:r>
              <a:rPr lang="en-US" sz="1400" dirty="0" smtClean="0"/>
              <a:t>. </a:t>
            </a:r>
            <a:r>
              <a:rPr lang="en-US" sz="1400" dirty="0" err="1" smtClean="0"/>
              <a:t>seilbåt</a:t>
            </a:r>
            <a:r>
              <a:rPr lang="en-US" sz="1400" dirty="0" smtClean="0"/>
              <a:t>, </a:t>
            </a:r>
            <a:r>
              <a:rPr lang="en-US" sz="1400" dirty="0" err="1" smtClean="0"/>
              <a:t>bensinbiler</a:t>
            </a:r>
            <a:r>
              <a:rPr lang="en-US" sz="1400" dirty="0" smtClean="0"/>
              <a:t>, </a:t>
            </a:r>
            <a:r>
              <a:rPr lang="en-US" sz="1400" dirty="0" err="1" smtClean="0"/>
              <a:t>eller</a:t>
            </a:r>
            <a:r>
              <a:rPr lang="en-US" sz="1400" dirty="0" smtClean="0"/>
              <a:t> </a:t>
            </a:r>
            <a:r>
              <a:rPr lang="en-US" sz="1400" dirty="0" err="1" smtClean="0"/>
              <a:t>båt</a:t>
            </a:r>
            <a:r>
              <a:rPr lang="en-US" sz="1400" dirty="0" smtClean="0"/>
              <a:t> med </a:t>
            </a:r>
            <a:r>
              <a:rPr lang="en-US" sz="1400" dirty="0" err="1" smtClean="0"/>
              <a:t>glowmotor</a:t>
            </a:r>
            <a:r>
              <a:rPr lang="en-US" sz="1400" dirty="0" smtClean="0"/>
              <a:t>, </a:t>
            </a:r>
            <a:r>
              <a:rPr lang="en-US" sz="1400" dirty="0" err="1" smtClean="0"/>
              <a:t>benytter</a:t>
            </a:r>
            <a:r>
              <a:rPr lang="en-US" sz="1400" dirty="0" smtClean="0"/>
              <a:t> </a:t>
            </a:r>
            <a:r>
              <a:rPr lang="en-US" sz="1400" dirty="0" err="1" smtClean="0"/>
              <a:t>mottaker</a:t>
            </a:r>
            <a:r>
              <a:rPr lang="en-US" sz="1400" dirty="0" smtClean="0"/>
              <a:t> </a:t>
            </a:r>
            <a:r>
              <a:rPr lang="en-US" sz="1400" dirty="0" err="1" smtClean="0"/>
              <a:t>batteriboks</a:t>
            </a:r>
            <a:r>
              <a:rPr lang="en-US" sz="1400" dirty="0" smtClean="0"/>
              <a:t> </a:t>
            </a:r>
            <a:r>
              <a:rPr lang="en-US" sz="1400" dirty="0" err="1" smtClean="0"/>
              <a:t>som</a:t>
            </a:r>
            <a:r>
              <a:rPr lang="en-US" sz="1400" dirty="0" smtClean="0"/>
              <a:t> </a:t>
            </a:r>
            <a:r>
              <a:rPr lang="en-US" sz="1400" dirty="0" err="1" smtClean="0"/>
              <a:t>følger</a:t>
            </a:r>
            <a:r>
              <a:rPr lang="en-US" sz="1400" dirty="0" smtClean="0"/>
              <a:t> med </a:t>
            </a:r>
            <a:r>
              <a:rPr lang="en-US" sz="1400" dirty="0" err="1" smtClean="0"/>
              <a:t>i</a:t>
            </a:r>
            <a:r>
              <a:rPr lang="en-US" sz="1400" dirty="0" smtClean="0"/>
              <a:t> </a:t>
            </a:r>
            <a:r>
              <a:rPr lang="en-US" sz="1400" dirty="0" err="1" smtClean="0"/>
              <a:t>radiosettet</a:t>
            </a:r>
            <a:r>
              <a:rPr lang="en-US" sz="1400" dirty="0" smtClean="0"/>
              <a:t>. </a:t>
            </a:r>
            <a:br>
              <a:rPr lang="en-US" sz="1400" dirty="0" smtClean="0"/>
            </a:br>
            <a:endParaRPr lang="en-US" sz="1400" dirty="0" smtClean="0">
              <a:effectLst/>
            </a:endParaRPr>
          </a:p>
        </p:txBody>
      </p:sp>
      <p:sp>
        <p:nvSpPr>
          <p:cNvPr id="5" name="Rectangle 4"/>
          <p:cNvSpPr/>
          <p:nvPr/>
        </p:nvSpPr>
        <p:spPr>
          <a:xfrm>
            <a:off x="899592" y="4581128"/>
            <a:ext cx="2021836" cy="1754326"/>
          </a:xfrm>
          <a:prstGeom prst="rect">
            <a:avLst/>
          </a:prstGeom>
        </p:spPr>
        <p:txBody>
          <a:bodyPr wrap="none">
            <a:spAutoFit/>
          </a:bodyPr>
          <a:lstStyle/>
          <a:p>
            <a:r>
              <a:rPr lang="en-US" b="1" dirty="0" smtClean="0"/>
              <a:t>Futaba Attack 2 ER</a:t>
            </a:r>
            <a:r>
              <a:rPr lang="en-US" dirty="0" smtClean="0"/>
              <a:t> </a:t>
            </a:r>
          </a:p>
          <a:p>
            <a:endParaRPr lang="nb-NO" dirty="0"/>
          </a:p>
          <a:p>
            <a:r>
              <a:rPr lang="nb-NO" b="1" dirty="0" smtClean="0"/>
              <a:t>Pris: 730.-</a:t>
            </a:r>
          </a:p>
          <a:p>
            <a:endParaRPr lang="nb-NO" b="1" dirty="0"/>
          </a:p>
          <a:p>
            <a:r>
              <a:rPr lang="nb-NO" b="1" dirty="0" smtClean="0"/>
              <a:t>Senderen alene</a:t>
            </a:r>
          </a:p>
          <a:p>
            <a:r>
              <a:rPr lang="nb-NO" b="1" dirty="0" smtClean="0"/>
              <a:t>koster 250.-</a:t>
            </a:r>
            <a:endParaRPr lang="en-US"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2598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Futuba</a:t>
            </a:r>
            <a:r>
              <a:rPr lang="nb-NO" dirty="0" smtClean="0"/>
              <a:t> rattradio</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436096" y="1340768"/>
            <a:ext cx="3369974" cy="2808312"/>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4" name="Rectangle 3"/>
          <p:cNvSpPr/>
          <p:nvPr/>
        </p:nvSpPr>
        <p:spPr>
          <a:xfrm>
            <a:off x="5870071" y="4509120"/>
            <a:ext cx="2502024" cy="2031325"/>
          </a:xfrm>
          <a:prstGeom prst="rect">
            <a:avLst/>
          </a:prstGeom>
          <a:solidFill>
            <a:srgbClr val="FFFF00"/>
          </a:solidFill>
        </p:spPr>
        <p:txBody>
          <a:bodyPr wrap="square">
            <a:spAutoFit/>
          </a:bodyPr>
          <a:lstStyle/>
          <a:p>
            <a:r>
              <a:rPr lang="nb-NO" dirty="0"/>
              <a:t>Eskens innhold: </a:t>
            </a:r>
            <a:endParaRPr lang="nb-NO" dirty="0" smtClean="0">
              <a:effectLst/>
            </a:endParaRPr>
          </a:p>
          <a:p>
            <a:r>
              <a:rPr lang="nb-NO" dirty="0"/>
              <a:t>2-kanal´s sender </a:t>
            </a:r>
            <a:endParaRPr lang="nb-NO" dirty="0" smtClean="0">
              <a:effectLst/>
            </a:endParaRPr>
          </a:p>
          <a:p>
            <a:r>
              <a:rPr lang="nb-NO" dirty="0"/>
              <a:t>2-kanal´s R152JE 15 g. </a:t>
            </a:r>
            <a:endParaRPr lang="nb-NO" dirty="0" smtClean="0">
              <a:effectLst/>
            </a:endParaRPr>
          </a:p>
          <a:p>
            <a:r>
              <a:rPr lang="nb-NO" dirty="0"/>
              <a:t>2 stk. S3003 </a:t>
            </a:r>
            <a:r>
              <a:rPr lang="nb-NO" dirty="0" err="1"/>
              <a:t>servo</a:t>
            </a:r>
            <a:r>
              <a:rPr lang="nb-NO" dirty="0"/>
              <a:t> </a:t>
            </a:r>
            <a:endParaRPr lang="nb-NO" dirty="0" smtClean="0">
              <a:effectLst/>
            </a:endParaRPr>
          </a:p>
          <a:p>
            <a:r>
              <a:rPr lang="nb-NO" dirty="0" err="1"/>
              <a:t>Batteriboks</a:t>
            </a:r>
            <a:r>
              <a:rPr lang="nb-NO" dirty="0"/>
              <a:t> </a:t>
            </a:r>
            <a:endParaRPr lang="nb-NO" dirty="0" smtClean="0">
              <a:effectLst/>
            </a:endParaRPr>
          </a:p>
          <a:p>
            <a:r>
              <a:rPr lang="nb-NO" dirty="0"/>
              <a:t>Av/På bryter </a:t>
            </a:r>
            <a:endParaRPr lang="nb-NO" dirty="0" smtClean="0">
              <a:effectLst/>
            </a:endParaRPr>
          </a:p>
          <a:p>
            <a:r>
              <a:rPr lang="nb-NO" dirty="0" err="1"/>
              <a:t>X-tallsett</a:t>
            </a:r>
            <a:r>
              <a:rPr lang="nb-NO" dirty="0" smtClean="0">
                <a:effectLst/>
              </a:rPr>
              <a:t> </a:t>
            </a:r>
            <a:endParaRPr lang="nb-NO" dirty="0">
              <a:effectLst/>
            </a:endParaRPr>
          </a:p>
        </p:txBody>
      </p:sp>
      <p:sp>
        <p:nvSpPr>
          <p:cNvPr id="5" name="Rectangle 4"/>
          <p:cNvSpPr/>
          <p:nvPr/>
        </p:nvSpPr>
        <p:spPr>
          <a:xfrm>
            <a:off x="323528" y="1700808"/>
            <a:ext cx="4572000" cy="4093428"/>
          </a:xfrm>
          <a:prstGeom prst="rect">
            <a:avLst/>
          </a:prstGeom>
          <a:solidFill>
            <a:schemeClr val="accent2">
              <a:lumMod val="40000"/>
              <a:lumOff val="60000"/>
            </a:schemeClr>
          </a:solidFill>
        </p:spPr>
        <p:txBody>
          <a:bodyPr>
            <a:spAutoFit/>
          </a:bodyPr>
          <a:lstStyle/>
          <a:p>
            <a:r>
              <a:rPr lang="en-US" sz="2000" dirty="0"/>
              <a:t>2-kanals computer </a:t>
            </a:r>
            <a:r>
              <a:rPr lang="en-US" sz="2000" dirty="0" err="1"/>
              <a:t>rattradio</a:t>
            </a:r>
            <a:r>
              <a:rPr lang="en-US" sz="2000" dirty="0"/>
              <a:t> med </a:t>
            </a:r>
            <a:r>
              <a:rPr lang="en-US" sz="2000" dirty="0" err="1"/>
              <a:t>pistolgrep</a:t>
            </a:r>
            <a:r>
              <a:rPr lang="en-US" sz="2000" dirty="0"/>
              <a:t> for </a:t>
            </a:r>
            <a:r>
              <a:rPr lang="en-US" sz="2000" dirty="0" err="1"/>
              <a:t>bil</a:t>
            </a:r>
            <a:r>
              <a:rPr lang="en-US" sz="2000" dirty="0"/>
              <a:t> og </a:t>
            </a:r>
            <a:r>
              <a:rPr lang="en-US" sz="2000" dirty="0" err="1"/>
              <a:t>båt</a:t>
            </a:r>
            <a:r>
              <a:rPr lang="en-US" sz="2000" dirty="0"/>
              <a:t>. </a:t>
            </a:r>
            <a:r>
              <a:rPr lang="en-US" sz="2000" dirty="0" err="1"/>
              <a:t>Leveres</a:t>
            </a:r>
            <a:r>
              <a:rPr lang="en-US" sz="2000" dirty="0"/>
              <a:t> </a:t>
            </a:r>
            <a:r>
              <a:rPr lang="en-US" sz="2000" dirty="0" err="1"/>
              <a:t>i</a:t>
            </a:r>
            <a:r>
              <a:rPr lang="en-US" sz="2000" dirty="0"/>
              <a:t> </a:t>
            </a:r>
            <a:r>
              <a:rPr lang="en-US" sz="2000" dirty="0" err="1"/>
              <a:t>prisgunstig</a:t>
            </a:r>
            <a:r>
              <a:rPr lang="en-US" sz="2000" dirty="0"/>
              <a:t> 40 MHz AM. </a:t>
            </a:r>
            <a:r>
              <a:rPr lang="en-US" sz="2000" dirty="0" err="1"/>
              <a:t>Følsomt</a:t>
            </a:r>
            <a:r>
              <a:rPr lang="en-US" sz="2000" dirty="0"/>
              <a:t>, </a:t>
            </a:r>
            <a:r>
              <a:rPr lang="en-US" sz="2000" dirty="0" err="1"/>
              <a:t>presist</a:t>
            </a:r>
            <a:r>
              <a:rPr lang="en-US" sz="2000" dirty="0"/>
              <a:t> </a:t>
            </a:r>
            <a:r>
              <a:rPr lang="en-US" sz="2000" dirty="0" err="1"/>
              <a:t>ratt</a:t>
            </a:r>
            <a:r>
              <a:rPr lang="en-US" sz="2000" dirty="0"/>
              <a:t> </a:t>
            </a:r>
            <a:r>
              <a:rPr lang="en-US" sz="2000" dirty="0" err="1"/>
              <a:t>av</a:t>
            </a:r>
            <a:r>
              <a:rPr lang="en-US" sz="2000" dirty="0"/>
              <a:t> "non-slip" </a:t>
            </a:r>
            <a:r>
              <a:rPr lang="en-US" sz="2000" dirty="0" err="1"/>
              <a:t>typen</a:t>
            </a:r>
            <a:r>
              <a:rPr lang="en-US" sz="2000" dirty="0"/>
              <a:t>. Du </a:t>
            </a:r>
            <a:r>
              <a:rPr lang="en-US" sz="2000" dirty="0" err="1"/>
              <a:t>vil</a:t>
            </a:r>
            <a:r>
              <a:rPr lang="en-US" sz="2000" dirty="0"/>
              <a:t> like de mange </a:t>
            </a:r>
            <a:r>
              <a:rPr lang="en-US" sz="2000" dirty="0" err="1"/>
              <a:t>finessene</a:t>
            </a:r>
            <a:r>
              <a:rPr lang="en-US" sz="2000" dirty="0"/>
              <a:t> og </a:t>
            </a:r>
            <a:r>
              <a:rPr lang="en-US" sz="2000" dirty="0" err="1"/>
              <a:t>justeringsmulighetene</a:t>
            </a:r>
            <a:r>
              <a:rPr lang="en-US" sz="2000" dirty="0"/>
              <a:t>. Dual Rate </a:t>
            </a:r>
            <a:r>
              <a:rPr lang="en-US" sz="2000" dirty="0" err="1"/>
              <a:t>utslagsbegrensning</a:t>
            </a:r>
            <a:r>
              <a:rPr lang="en-US" sz="2000" dirty="0"/>
              <a:t> </a:t>
            </a:r>
            <a:r>
              <a:rPr lang="en-US" sz="2000" dirty="0" err="1"/>
              <a:t>på</a:t>
            </a:r>
            <a:r>
              <a:rPr lang="en-US" sz="2000" dirty="0"/>
              <a:t> </a:t>
            </a:r>
            <a:r>
              <a:rPr lang="en-US" sz="2000" dirty="0" err="1"/>
              <a:t>styreservo</a:t>
            </a:r>
            <a:r>
              <a:rPr lang="en-US" sz="2000" dirty="0"/>
              <a:t>. </a:t>
            </a:r>
            <a:r>
              <a:rPr lang="en-US" sz="2000" dirty="0" err="1"/>
              <a:t>Endepunktsjustering</a:t>
            </a:r>
            <a:r>
              <a:rPr lang="en-US" sz="2000" dirty="0"/>
              <a:t> </a:t>
            </a:r>
            <a:r>
              <a:rPr lang="en-US" sz="2000" dirty="0" err="1"/>
              <a:t>på</a:t>
            </a:r>
            <a:r>
              <a:rPr lang="en-US" sz="2000" dirty="0"/>
              <a:t> </a:t>
            </a:r>
            <a:r>
              <a:rPr lang="en-US" sz="2000" dirty="0" err="1"/>
              <a:t>styre</a:t>
            </a:r>
            <a:r>
              <a:rPr lang="en-US" sz="2000" dirty="0"/>
              <a:t> og </a:t>
            </a:r>
            <a:r>
              <a:rPr lang="en-US" sz="2000" dirty="0" err="1"/>
              <a:t>throttleservo</a:t>
            </a:r>
            <a:r>
              <a:rPr lang="en-US" sz="2000" dirty="0"/>
              <a:t>. </a:t>
            </a:r>
            <a:r>
              <a:rPr lang="en-US" sz="2000" dirty="0" err="1"/>
              <a:t>Servoreversering</a:t>
            </a:r>
            <a:r>
              <a:rPr lang="en-US" sz="2000" dirty="0"/>
              <a:t> </a:t>
            </a:r>
            <a:r>
              <a:rPr lang="en-US" sz="2000" dirty="0" err="1"/>
              <a:t>på</a:t>
            </a:r>
            <a:r>
              <a:rPr lang="en-US" sz="2000" dirty="0"/>
              <a:t> </a:t>
            </a:r>
            <a:r>
              <a:rPr lang="en-US" sz="2000" dirty="0" err="1"/>
              <a:t>begge</a:t>
            </a:r>
            <a:r>
              <a:rPr lang="en-US" sz="2000" dirty="0"/>
              <a:t> </a:t>
            </a:r>
            <a:r>
              <a:rPr lang="en-US" sz="2000" dirty="0" err="1"/>
              <a:t>kanaler</a:t>
            </a:r>
            <a:r>
              <a:rPr lang="en-US" sz="2000" dirty="0"/>
              <a:t>. ATV </a:t>
            </a:r>
            <a:r>
              <a:rPr lang="en-US" sz="2000" dirty="0" err="1"/>
              <a:t>uavhengig</a:t>
            </a:r>
            <a:r>
              <a:rPr lang="en-US" sz="2000" dirty="0"/>
              <a:t> </a:t>
            </a:r>
            <a:r>
              <a:rPr lang="en-US" sz="2000" dirty="0" err="1"/>
              <a:t>justerbart</a:t>
            </a:r>
            <a:r>
              <a:rPr lang="en-US" sz="2000" dirty="0"/>
              <a:t> </a:t>
            </a:r>
            <a:r>
              <a:rPr lang="en-US" sz="2000" dirty="0" err="1"/>
              <a:t>styreutslag</a:t>
            </a:r>
            <a:r>
              <a:rPr lang="en-US" sz="2000" dirty="0"/>
              <a:t> </a:t>
            </a:r>
            <a:r>
              <a:rPr lang="en-US" sz="2000" dirty="0" err="1"/>
              <a:t>til</a:t>
            </a:r>
            <a:r>
              <a:rPr lang="en-US" sz="2000" dirty="0"/>
              <a:t> </a:t>
            </a:r>
            <a:r>
              <a:rPr lang="en-US" sz="2000" dirty="0" err="1"/>
              <a:t>høyre</a:t>
            </a:r>
            <a:r>
              <a:rPr lang="en-US" sz="2000" dirty="0"/>
              <a:t> og </a:t>
            </a:r>
            <a:r>
              <a:rPr lang="en-US" sz="2000" dirty="0" err="1"/>
              <a:t>venstre</a:t>
            </a:r>
            <a:r>
              <a:rPr lang="en-US" sz="2000" dirty="0"/>
              <a:t>. </a:t>
            </a:r>
            <a:r>
              <a:rPr lang="en-US" sz="2000" dirty="0" err="1"/>
              <a:t>Radioen</a:t>
            </a:r>
            <a:r>
              <a:rPr lang="en-US" sz="2000" dirty="0"/>
              <a:t> </a:t>
            </a:r>
            <a:r>
              <a:rPr lang="en-US" sz="2000" dirty="0" err="1"/>
              <a:t>har</a:t>
            </a:r>
            <a:r>
              <a:rPr lang="en-US" sz="2000" dirty="0"/>
              <a:t> </a:t>
            </a:r>
            <a:r>
              <a:rPr lang="en-US" sz="2000" dirty="0" err="1"/>
              <a:t>ladekontakt</a:t>
            </a:r>
            <a:r>
              <a:rPr lang="en-US" sz="2000" dirty="0"/>
              <a:t>. </a:t>
            </a:r>
            <a:endParaRPr lang="en-US" sz="2000" dirty="0" smtClean="0">
              <a:effectLst/>
            </a:endParaRPr>
          </a:p>
          <a:p>
            <a:r>
              <a:rPr lang="en-US" sz="2000" dirty="0" smtClean="0">
                <a:effectLst/>
              </a:rPr>
              <a:t>  </a:t>
            </a:r>
            <a:endParaRPr lang="en-US" sz="2000" dirty="0">
              <a:effectLst/>
            </a:endParaRPr>
          </a:p>
        </p:txBody>
      </p:sp>
      <p:sp>
        <p:nvSpPr>
          <p:cNvPr id="6" name="TextBox 5"/>
          <p:cNvSpPr txBox="1"/>
          <p:nvPr/>
        </p:nvSpPr>
        <p:spPr>
          <a:xfrm>
            <a:off x="323528" y="5986447"/>
            <a:ext cx="1276311" cy="461665"/>
          </a:xfrm>
          <a:prstGeom prst="rect">
            <a:avLst/>
          </a:prstGeom>
          <a:noFill/>
        </p:spPr>
        <p:txBody>
          <a:bodyPr wrap="none" rtlCol="0">
            <a:spAutoFit/>
          </a:bodyPr>
          <a:lstStyle/>
          <a:p>
            <a:r>
              <a:rPr lang="nb-NO" sz="2400" b="1" dirty="0" smtClean="0"/>
              <a:t>Pris: 599</a:t>
            </a:r>
            <a:endParaRPr lang="en-US" sz="24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4404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Robbe 40MHz</a:t>
            </a:r>
            <a:endParaRPr lang="en-US" dirty="0"/>
          </a:p>
        </p:txBody>
      </p:sp>
      <p:sp>
        <p:nvSpPr>
          <p:cNvPr id="3" name="Content Placeholder 2"/>
          <p:cNvSpPr>
            <a:spLocks noGrp="1"/>
          </p:cNvSpPr>
          <p:nvPr>
            <p:ph idx="1"/>
          </p:nvPr>
        </p:nvSpPr>
        <p:spPr>
          <a:xfrm>
            <a:off x="457200" y="1600200"/>
            <a:ext cx="3466728" cy="4525963"/>
          </a:xfrm>
        </p:spPr>
        <p:txBody>
          <a:bodyPr>
            <a:normAutofit/>
          </a:bodyPr>
          <a:lstStyle/>
          <a:p>
            <a:r>
              <a:rPr lang="nb-NO" sz="2000" dirty="0" smtClean="0"/>
              <a:t>Denne radioen har en rekke av/på funksjoner i tillegg til 4 kanaler og er derfor velegnet for tro kopi modeller, lys, tuting, røyk, ankerspill osv.</a:t>
            </a:r>
          </a:p>
          <a:p>
            <a:r>
              <a:rPr lang="nb-NO" sz="2000" dirty="0" smtClean="0"/>
              <a:t>Vanlig å bruke masta som antenne</a:t>
            </a:r>
          </a:p>
          <a:p>
            <a:r>
              <a:rPr lang="nb-NO" sz="2000" dirty="0" smtClean="0"/>
              <a:t>Få problemer med interferens (med litt juks)</a:t>
            </a:r>
          </a:p>
          <a:p>
            <a:r>
              <a:rPr lang="nb-NO" sz="2400" b="1" dirty="0" smtClean="0"/>
              <a:t>Pris: 1795.-</a:t>
            </a:r>
            <a:endParaRPr lang="en-US" sz="2400" b="1" dirty="0"/>
          </a:p>
        </p:txBody>
      </p:sp>
      <p:pic>
        <p:nvPicPr>
          <p:cNvPr id="7170" name="Picture 2" descr="RF4039 Robbe                                     Båt/flyradio Robbe F-14 FM 40Mhz  4/8/1 "/>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148064" y="1052736"/>
            <a:ext cx="3096344" cy="258028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Rectangle 3"/>
          <p:cNvSpPr/>
          <p:nvPr/>
        </p:nvSpPr>
        <p:spPr>
          <a:xfrm>
            <a:off x="3851920" y="3964900"/>
            <a:ext cx="5040560" cy="2246769"/>
          </a:xfrm>
          <a:prstGeom prst="rect">
            <a:avLst/>
          </a:prstGeom>
          <a:solidFill>
            <a:srgbClr val="FFFF00"/>
          </a:solidFill>
        </p:spPr>
        <p:txBody>
          <a:bodyPr wrap="square">
            <a:spAutoFit/>
          </a:bodyPr>
          <a:lstStyle/>
          <a:p>
            <a:r>
              <a:rPr lang="nb-NO" sz="1400" dirty="0"/>
              <a:t>Robbe/</a:t>
            </a:r>
            <a:r>
              <a:rPr lang="nb-NO" sz="1400" dirty="0" err="1"/>
              <a:t>Futaba</a:t>
            </a:r>
            <a:r>
              <a:rPr lang="nb-NO" sz="1400" dirty="0"/>
              <a:t> F-14 er et rimelig utbyggbart radiosett til fly, bil og båt. Kan bygges ut til 8 kanaler.</a:t>
            </a:r>
            <a:r>
              <a:rPr lang="nb-NO" sz="1400" dirty="0" smtClean="0">
                <a:effectLst/>
              </a:rPr>
              <a:t> </a:t>
            </a:r>
          </a:p>
          <a:p>
            <a:r>
              <a:rPr lang="nb-NO" sz="1400" dirty="0"/>
              <a:t>NB! Bildet viser delvis utbygd radio.</a:t>
            </a:r>
            <a:r>
              <a:rPr lang="nb-NO" sz="1400" dirty="0" smtClean="0">
                <a:effectLst/>
              </a:rPr>
              <a:t> </a:t>
            </a:r>
          </a:p>
          <a:p>
            <a:r>
              <a:rPr lang="nb-NO" sz="1400" dirty="0" smtClean="0">
                <a:effectLst/>
              </a:rPr>
              <a:t>  </a:t>
            </a:r>
          </a:p>
          <a:p>
            <a:r>
              <a:rPr lang="nb-NO" sz="1400" b="1" dirty="0"/>
              <a:t>Leveres med: </a:t>
            </a:r>
            <a:endParaRPr lang="nb-NO" sz="1400" dirty="0" smtClean="0">
              <a:effectLst/>
            </a:endParaRPr>
          </a:p>
          <a:p>
            <a:r>
              <a:rPr lang="nb-NO" sz="1400" dirty="0"/>
              <a:t>Sender på 40Mhz med 4 kanaler</a:t>
            </a:r>
            <a:r>
              <a:rPr lang="nb-NO" sz="1400" dirty="0" smtClean="0">
                <a:effectLst/>
              </a:rPr>
              <a:t> </a:t>
            </a:r>
          </a:p>
          <a:p>
            <a:r>
              <a:rPr lang="nb-NO" sz="1400" dirty="0"/>
              <a:t>8 kanals R118F FM mottaker</a:t>
            </a:r>
            <a:r>
              <a:rPr lang="nb-NO" sz="1400" dirty="0" smtClean="0">
                <a:effectLst/>
              </a:rPr>
              <a:t> </a:t>
            </a:r>
          </a:p>
          <a:p>
            <a:r>
              <a:rPr lang="nb-NO" sz="1400" dirty="0"/>
              <a:t>1 </a:t>
            </a:r>
            <a:r>
              <a:rPr lang="nb-NO" sz="1400" dirty="0" err="1"/>
              <a:t>stk</a:t>
            </a:r>
            <a:r>
              <a:rPr lang="nb-NO" sz="1400" dirty="0"/>
              <a:t> S148 </a:t>
            </a:r>
            <a:r>
              <a:rPr lang="nb-NO" sz="1400" dirty="0" err="1"/>
              <a:t>servo</a:t>
            </a:r>
            <a:r>
              <a:rPr lang="nb-NO" sz="1400" dirty="0" smtClean="0">
                <a:effectLst/>
              </a:rPr>
              <a:t> </a:t>
            </a:r>
          </a:p>
          <a:p>
            <a:r>
              <a:rPr lang="nb-NO" sz="1400" dirty="0"/>
              <a:t>Av/på bryter med ladekontakt</a:t>
            </a:r>
            <a:r>
              <a:rPr lang="nb-NO" sz="1400" dirty="0" smtClean="0">
                <a:effectLst/>
              </a:rPr>
              <a:t> </a:t>
            </a:r>
          </a:p>
          <a:p>
            <a:r>
              <a:rPr lang="nb-NO" sz="1400" dirty="0"/>
              <a:t>FM </a:t>
            </a:r>
            <a:r>
              <a:rPr lang="nb-NO" sz="1400" dirty="0" err="1"/>
              <a:t>krystallsett</a:t>
            </a:r>
            <a:r>
              <a:rPr lang="nb-NO" sz="1400" dirty="0"/>
              <a:t> </a:t>
            </a:r>
            <a:endParaRPr lang="nb-NO" sz="1400" dirty="0" smtClean="0">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4125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Best for båt?</a:t>
            </a:r>
            <a:endParaRPr lang="en-US" dirty="0"/>
          </a:p>
        </p:txBody>
      </p:sp>
      <p:pic>
        <p:nvPicPr>
          <p:cNvPr id="11266" name="Picture 2" descr="RF4009 Robbe                                     Båtradio Robbe F-14 Navy FM 40 4/8/1 Leveres u/batterie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110807" y="1268760"/>
            <a:ext cx="3849082" cy="320756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3" name="Rectangle 2"/>
          <p:cNvSpPr/>
          <p:nvPr/>
        </p:nvSpPr>
        <p:spPr>
          <a:xfrm>
            <a:off x="507937" y="1856881"/>
            <a:ext cx="4572000" cy="2031325"/>
          </a:xfrm>
          <a:prstGeom prst="rect">
            <a:avLst/>
          </a:prstGeom>
          <a:solidFill>
            <a:schemeClr val="accent2">
              <a:lumMod val="40000"/>
              <a:lumOff val="60000"/>
            </a:schemeClr>
          </a:solidFill>
        </p:spPr>
        <p:txBody>
          <a:bodyPr>
            <a:spAutoFit/>
          </a:bodyPr>
          <a:lstStyle/>
          <a:p>
            <a:r>
              <a:rPr lang="en-US" dirty="0" err="1"/>
              <a:t>Markedets</a:t>
            </a:r>
            <a:r>
              <a:rPr lang="en-US" dirty="0"/>
              <a:t> </a:t>
            </a:r>
            <a:r>
              <a:rPr lang="en-US" dirty="0" err="1"/>
              <a:t>beste</a:t>
            </a:r>
            <a:r>
              <a:rPr lang="en-US" dirty="0"/>
              <a:t> sender </a:t>
            </a:r>
            <a:r>
              <a:rPr lang="en-US" dirty="0" err="1"/>
              <a:t>til</a:t>
            </a:r>
            <a:r>
              <a:rPr lang="en-US" dirty="0"/>
              <a:t> </a:t>
            </a:r>
            <a:r>
              <a:rPr lang="en-US" dirty="0" err="1"/>
              <a:t>skalabåter</a:t>
            </a:r>
            <a:r>
              <a:rPr lang="en-US" dirty="0"/>
              <a:t>. </a:t>
            </a:r>
            <a:r>
              <a:rPr lang="en-US" dirty="0" err="1"/>
              <a:t>Leveres</a:t>
            </a:r>
            <a:r>
              <a:rPr lang="en-US" dirty="0"/>
              <a:t> </a:t>
            </a:r>
            <a:r>
              <a:rPr lang="en-US" dirty="0" err="1"/>
              <a:t>som</a:t>
            </a:r>
            <a:r>
              <a:rPr lang="en-US" dirty="0"/>
              <a:t> 4-kanaler men </a:t>
            </a:r>
            <a:r>
              <a:rPr lang="en-US" dirty="0" err="1"/>
              <a:t>kan</a:t>
            </a:r>
            <a:r>
              <a:rPr lang="en-US" dirty="0"/>
              <a:t> </a:t>
            </a:r>
            <a:r>
              <a:rPr lang="en-US" dirty="0" err="1"/>
              <a:t>utbygges</a:t>
            </a:r>
            <a:r>
              <a:rPr lang="en-US" dirty="0"/>
              <a:t> med en </a:t>
            </a:r>
            <a:r>
              <a:rPr lang="en-US" dirty="0" err="1"/>
              <a:t>rekke</a:t>
            </a:r>
            <a:r>
              <a:rPr lang="en-US" dirty="0"/>
              <a:t> </a:t>
            </a:r>
            <a:r>
              <a:rPr lang="en-US" dirty="0" err="1"/>
              <a:t>muligheter</a:t>
            </a:r>
            <a:r>
              <a:rPr lang="en-US" dirty="0"/>
              <a:t> og den </a:t>
            </a:r>
            <a:r>
              <a:rPr lang="en-US" dirty="0" err="1"/>
              <a:t>doble</a:t>
            </a:r>
            <a:r>
              <a:rPr lang="en-US" dirty="0"/>
              <a:t> </a:t>
            </a:r>
            <a:r>
              <a:rPr lang="en-US" dirty="0" err="1"/>
              <a:t>stikken</a:t>
            </a:r>
            <a:r>
              <a:rPr lang="en-US" dirty="0"/>
              <a:t> </a:t>
            </a:r>
            <a:r>
              <a:rPr lang="en-US" dirty="0" err="1"/>
              <a:t>til</a:t>
            </a:r>
            <a:r>
              <a:rPr lang="en-US" dirty="0"/>
              <a:t> </a:t>
            </a:r>
            <a:r>
              <a:rPr lang="en-US" dirty="0" err="1"/>
              <a:t>venstre</a:t>
            </a:r>
            <a:r>
              <a:rPr lang="en-US" dirty="0"/>
              <a:t> </a:t>
            </a:r>
            <a:r>
              <a:rPr lang="en-US" dirty="0" err="1"/>
              <a:t>kan</a:t>
            </a:r>
            <a:r>
              <a:rPr lang="en-US" dirty="0"/>
              <a:t> </a:t>
            </a:r>
            <a:r>
              <a:rPr lang="en-US" dirty="0" err="1"/>
              <a:t>styre</a:t>
            </a:r>
            <a:r>
              <a:rPr lang="en-US" dirty="0"/>
              <a:t> to </a:t>
            </a:r>
            <a:r>
              <a:rPr lang="en-US" dirty="0" err="1"/>
              <a:t>motorer</a:t>
            </a:r>
            <a:r>
              <a:rPr lang="en-US" dirty="0"/>
              <a:t> </a:t>
            </a:r>
            <a:r>
              <a:rPr lang="en-US" dirty="0" err="1"/>
              <a:t>separat</a:t>
            </a:r>
            <a:r>
              <a:rPr lang="en-US" dirty="0"/>
              <a:t>. </a:t>
            </a:r>
            <a:endParaRPr lang="en-US" dirty="0" smtClean="0">
              <a:effectLst/>
            </a:endParaRPr>
          </a:p>
          <a:p>
            <a:r>
              <a:rPr lang="en-US" dirty="0"/>
              <a:t>Multi-Switch, Multi-Prop, Dual-Rates og Mini Options </a:t>
            </a:r>
            <a:r>
              <a:rPr lang="en-US" dirty="0" err="1"/>
              <a:t>er</a:t>
            </a:r>
            <a:r>
              <a:rPr lang="en-US" dirty="0"/>
              <a:t> </a:t>
            </a:r>
            <a:r>
              <a:rPr lang="en-US" dirty="0" err="1"/>
              <a:t>tilleggsmoduler</a:t>
            </a:r>
            <a:r>
              <a:rPr lang="en-US" dirty="0"/>
              <a:t> </a:t>
            </a:r>
            <a:r>
              <a:rPr lang="en-US" dirty="0" err="1"/>
              <a:t>som</a:t>
            </a:r>
            <a:r>
              <a:rPr lang="en-US" dirty="0"/>
              <a:t> </a:t>
            </a:r>
            <a:r>
              <a:rPr lang="en-US" dirty="0" err="1"/>
              <a:t>vil</a:t>
            </a:r>
            <a:r>
              <a:rPr lang="en-US" dirty="0"/>
              <a:t> </a:t>
            </a:r>
            <a:r>
              <a:rPr lang="en-US" dirty="0" err="1"/>
              <a:t>være</a:t>
            </a:r>
            <a:r>
              <a:rPr lang="en-US" dirty="0"/>
              <a:t> </a:t>
            </a:r>
            <a:r>
              <a:rPr lang="en-US" dirty="0" err="1"/>
              <a:t>nyttige</a:t>
            </a:r>
            <a:r>
              <a:rPr lang="en-US" dirty="0"/>
              <a:t> for </a:t>
            </a:r>
            <a:r>
              <a:rPr lang="en-US" dirty="0" err="1"/>
              <a:t>krevende</a:t>
            </a:r>
            <a:r>
              <a:rPr lang="en-US" dirty="0"/>
              <a:t> </a:t>
            </a:r>
            <a:r>
              <a:rPr lang="en-US" dirty="0" err="1"/>
              <a:t>brukere</a:t>
            </a:r>
            <a:r>
              <a:rPr lang="en-US" dirty="0"/>
              <a:t>.</a:t>
            </a:r>
            <a:r>
              <a:rPr lang="en-US" dirty="0" smtClean="0">
                <a:effectLst/>
              </a:rPr>
              <a:t> </a:t>
            </a:r>
            <a:endParaRPr lang="en-US" dirty="0">
              <a:effectLst/>
            </a:endParaRPr>
          </a:p>
        </p:txBody>
      </p:sp>
      <p:sp>
        <p:nvSpPr>
          <p:cNvPr id="4" name="Rectangle 3"/>
          <p:cNvSpPr/>
          <p:nvPr/>
        </p:nvSpPr>
        <p:spPr>
          <a:xfrm>
            <a:off x="4932040" y="4507144"/>
            <a:ext cx="3500820" cy="2031325"/>
          </a:xfrm>
          <a:prstGeom prst="rect">
            <a:avLst/>
          </a:prstGeom>
          <a:solidFill>
            <a:srgbClr val="FFFF00"/>
          </a:solidFill>
        </p:spPr>
        <p:txBody>
          <a:bodyPr wrap="square">
            <a:spAutoFit/>
          </a:bodyPr>
          <a:lstStyle/>
          <a:p>
            <a:r>
              <a:rPr lang="nb-NO" dirty="0"/>
              <a:t>Innholdet i pakken: </a:t>
            </a:r>
            <a:endParaRPr lang="nb-NO" dirty="0" smtClean="0">
              <a:effectLst/>
            </a:endParaRPr>
          </a:p>
          <a:p>
            <a:r>
              <a:rPr lang="nb-NO" dirty="0"/>
              <a:t>1 F-14 </a:t>
            </a:r>
            <a:r>
              <a:rPr lang="nb-NO" dirty="0" err="1"/>
              <a:t>Navy</a:t>
            </a:r>
            <a:r>
              <a:rPr lang="nb-NO" dirty="0"/>
              <a:t> sender </a:t>
            </a:r>
            <a:endParaRPr lang="nb-NO" dirty="0" smtClean="0">
              <a:effectLst/>
            </a:endParaRPr>
          </a:p>
          <a:p>
            <a:r>
              <a:rPr lang="nb-NO" dirty="0"/>
              <a:t>1 mottaker R-118 F 40Mhz </a:t>
            </a:r>
            <a:endParaRPr lang="nb-NO" dirty="0" smtClean="0">
              <a:effectLst/>
            </a:endParaRPr>
          </a:p>
          <a:p>
            <a:r>
              <a:rPr lang="nb-NO" dirty="0"/>
              <a:t>1 </a:t>
            </a:r>
            <a:r>
              <a:rPr lang="nb-NO" dirty="0" err="1"/>
              <a:t>Servo</a:t>
            </a:r>
            <a:r>
              <a:rPr lang="nb-NO" dirty="0"/>
              <a:t> S 148 </a:t>
            </a:r>
            <a:endParaRPr lang="nb-NO" dirty="0" smtClean="0">
              <a:effectLst/>
            </a:endParaRPr>
          </a:p>
          <a:p>
            <a:r>
              <a:rPr lang="nb-NO" dirty="0"/>
              <a:t>1 Lade/bryterkabel </a:t>
            </a:r>
            <a:endParaRPr lang="nb-NO" dirty="0" smtClean="0">
              <a:effectLst/>
            </a:endParaRPr>
          </a:p>
          <a:p>
            <a:r>
              <a:rPr lang="nb-NO" dirty="0"/>
              <a:t>1 </a:t>
            </a:r>
            <a:r>
              <a:rPr lang="nb-NO" dirty="0" err="1"/>
              <a:t>Batteriboks</a:t>
            </a:r>
            <a:r>
              <a:rPr lang="nb-NO" dirty="0"/>
              <a:t> til sender / mottaker </a:t>
            </a:r>
            <a:endParaRPr lang="nb-NO" dirty="0" smtClean="0">
              <a:effectLst/>
            </a:endParaRPr>
          </a:p>
          <a:p>
            <a:r>
              <a:rPr lang="nb-NO" dirty="0"/>
              <a:t>1 </a:t>
            </a:r>
            <a:r>
              <a:rPr lang="nb-NO" dirty="0" err="1"/>
              <a:t>X</a:t>
            </a:r>
            <a:r>
              <a:rPr lang="nb-NO" dirty="0"/>
              <a:t>-tal sett </a:t>
            </a:r>
            <a:endParaRPr lang="nb-NO" dirty="0" smtClean="0">
              <a:effectLst/>
            </a:endParaRPr>
          </a:p>
        </p:txBody>
      </p:sp>
      <p:sp>
        <p:nvSpPr>
          <p:cNvPr id="5" name="TextBox 4"/>
          <p:cNvSpPr txBox="1"/>
          <p:nvPr/>
        </p:nvSpPr>
        <p:spPr>
          <a:xfrm>
            <a:off x="611560" y="4653136"/>
            <a:ext cx="1608133" cy="461665"/>
          </a:xfrm>
          <a:prstGeom prst="rect">
            <a:avLst/>
          </a:prstGeom>
          <a:noFill/>
        </p:spPr>
        <p:txBody>
          <a:bodyPr wrap="none" rtlCol="0">
            <a:spAutoFit/>
          </a:bodyPr>
          <a:lstStyle/>
          <a:p>
            <a:r>
              <a:rPr lang="nb-NO" sz="2400" b="1" dirty="0" smtClean="0"/>
              <a:t>Pris: 2895.-</a:t>
            </a:r>
            <a:endParaRPr lang="en-US" sz="24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56978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196" name="Picture 4" descr="FUT91015 Futaba                                    Futaba 3GR 40 Mhz u/servoer"/>
          <p:cNvPicPr>
            <a:picLocks noGrp="1" noChangeAspect="1" noChangeArrowheads="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364778" y="1484784"/>
            <a:ext cx="4752528" cy="396044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5" name="Title 4"/>
          <p:cNvSpPr>
            <a:spLocks noGrp="1"/>
          </p:cNvSpPr>
          <p:nvPr>
            <p:ph type="title"/>
          </p:nvPr>
        </p:nvSpPr>
        <p:spPr/>
        <p:txBody>
          <a:bodyPr/>
          <a:lstStyle/>
          <a:p>
            <a:r>
              <a:rPr lang="nb-NO" dirty="0" err="1" smtClean="0"/>
              <a:t>Futuba</a:t>
            </a:r>
            <a:r>
              <a:rPr lang="nb-NO" dirty="0" smtClean="0"/>
              <a:t> 3GR  40MHz</a:t>
            </a:r>
            <a:endParaRPr lang="en-US" dirty="0"/>
          </a:p>
        </p:txBody>
      </p:sp>
      <p:sp>
        <p:nvSpPr>
          <p:cNvPr id="6" name="Rectangle 5"/>
          <p:cNvSpPr/>
          <p:nvPr/>
        </p:nvSpPr>
        <p:spPr>
          <a:xfrm>
            <a:off x="361369" y="1412776"/>
            <a:ext cx="4572000" cy="3970318"/>
          </a:xfrm>
          <a:prstGeom prst="rect">
            <a:avLst/>
          </a:prstGeom>
          <a:solidFill>
            <a:schemeClr val="accent2">
              <a:lumMod val="40000"/>
              <a:lumOff val="60000"/>
            </a:schemeClr>
          </a:solidFill>
        </p:spPr>
        <p:txBody>
          <a:bodyPr>
            <a:spAutoFit/>
          </a:bodyPr>
          <a:lstStyle/>
          <a:p>
            <a:r>
              <a:rPr lang="en-US" dirty="0"/>
              <a:t>3 </a:t>
            </a:r>
            <a:r>
              <a:rPr lang="en-US" dirty="0" err="1"/>
              <a:t>kanaler</a:t>
            </a:r>
            <a:r>
              <a:rPr lang="en-US" dirty="0"/>
              <a:t> </a:t>
            </a:r>
            <a:br>
              <a:rPr lang="en-US" dirty="0"/>
            </a:br>
            <a:r>
              <a:rPr lang="en-US" dirty="0"/>
              <a:t>40Mhz </a:t>
            </a:r>
            <a:endParaRPr lang="en-US" dirty="0" smtClean="0">
              <a:effectLst/>
            </a:endParaRPr>
          </a:p>
          <a:p>
            <a:r>
              <a:rPr lang="en-US" dirty="0"/>
              <a:t>10 </a:t>
            </a:r>
            <a:r>
              <a:rPr lang="en-US" dirty="0" err="1"/>
              <a:t>modellminner</a:t>
            </a:r>
            <a:r>
              <a:rPr lang="en-US" dirty="0"/>
              <a:t> </a:t>
            </a:r>
            <a:br>
              <a:rPr lang="en-US" dirty="0"/>
            </a:br>
            <a:r>
              <a:rPr lang="en-US" dirty="0"/>
              <a:t>LCD </a:t>
            </a:r>
            <a:r>
              <a:rPr lang="en-US" dirty="0" err="1"/>
              <a:t>skjerm</a:t>
            </a:r>
            <a:r>
              <a:rPr lang="en-US" dirty="0"/>
              <a:t> </a:t>
            </a:r>
            <a:br>
              <a:rPr lang="en-US" dirty="0"/>
            </a:br>
            <a:r>
              <a:rPr lang="en-US" dirty="0" err="1"/>
              <a:t>Avansert</a:t>
            </a:r>
            <a:r>
              <a:rPr lang="en-US" dirty="0"/>
              <a:t> </a:t>
            </a:r>
            <a:r>
              <a:rPr lang="en-US" dirty="0" err="1"/>
              <a:t>bremsestyring</a:t>
            </a:r>
            <a:r>
              <a:rPr lang="en-US" dirty="0"/>
              <a:t> / ABS </a:t>
            </a:r>
            <a:br>
              <a:rPr lang="en-US" dirty="0"/>
            </a:br>
            <a:r>
              <a:rPr lang="en-US" dirty="0" err="1"/>
              <a:t>Endepunktsjustering</a:t>
            </a:r>
            <a:r>
              <a:rPr lang="en-US" dirty="0"/>
              <a:t> / EPA </a:t>
            </a:r>
            <a:br>
              <a:rPr lang="en-US" dirty="0"/>
            </a:br>
            <a:r>
              <a:rPr lang="en-US" dirty="0" err="1"/>
              <a:t>Utslagsbegrensing</a:t>
            </a:r>
            <a:r>
              <a:rPr lang="en-US" dirty="0"/>
              <a:t> / D/R</a:t>
            </a:r>
            <a:r>
              <a:rPr lang="en-US" dirty="0" smtClean="0">
                <a:effectLst/>
              </a:rPr>
              <a:t> </a:t>
            </a:r>
          </a:p>
          <a:p>
            <a:r>
              <a:rPr lang="en-US" dirty="0"/>
              <a:t>Expo</a:t>
            </a:r>
            <a:r>
              <a:rPr lang="en-US" dirty="0" smtClean="0">
                <a:effectLst/>
              </a:rPr>
              <a:t> </a:t>
            </a:r>
          </a:p>
          <a:p>
            <a:r>
              <a:rPr lang="en-US" dirty="0" err="1"/>
              <a:t>Bremsemiks</a:t>
            </a:r>
            <a:r>
              <a:rPr lang="en-US" dirty="0"/>
              <a:t> for store </a:t>
            </a:r>
            <a:r>
              <a:rPr lang="en-US" dirty="0" err="1"/>
              <a:t>biler</a:t>
            </a:r>
            <a:r>
              <a:rPr lang="en-US" dirty="0" smtClean="0">
                <a:effectLst/>
              </a:rPr>
              <a:t> </a:t>
            </a:r>
          </a:p>
          <a:p>
            <a:r>
              <a:rPr lang="en-US" dirty="0"/>
              <a:t>Timer</a:t>
            </a:r>
            <a:br>
              <a:rPr lang="en-US" dirty="0"/>
            </a:br>
            <a:r>
              <a:rPr lang="en-US" dirty="0"/>
              <a:t>Failsafe</a:t>
            </a:r>
            <a:r>
              <a:rPr lang="en-US" dirty="0" smtClean="0">
                <a:effectLst/>
              </a:rPr>
              <a:t> </a:t>
            </a:r>
          </a:p>
          <a:p>
            <a:r>
              <a:rPr lang="en-US" dirty="0" err="1"/>
              <a:t>Programmerbar</a:t>
            </a:r>
            <a:r>
              <a:rPr lang="en-US" dirty="0"/>
              <a:t> </a:t>
            </a:r>
            <a:r>
              <a:rPr lang="en-US" dirty="0" err="1"/>
              <a:t>mikser</a:t>
            </a:r>
            <a:r>
              <a:rPr lang="en-US" dirty="0"/>
              <a:t> ( 1 </a:t>
            </a:r>
            <a:r>
              <a:rPr lang="en-US" dirty="0" err="1"/>
              <a:t>stk</a:t>
            </a:r>
            <a:r>
              <a:rPr lang="en-US" dirty="0"/>
              <a:t>)</a:t>
            </a:r>
            <a:br>
              <a:rPr lang="en-US" dirty="0"/>
            </a:br>
            <a:r>
              <a:rPr lang="en-US" dirty="0"/>
              <a:t>3 </a:t>
            </a:r>
            <a:r>
              <a:rPr lang="en-US" dirty="0" err="1"/>
              <a:t>tegns</a:t>
            </a:r>
            <a:r>
              <a:rPr lang="en-US" dirty="0"/>
              <a:t> </a:t>
            </a:r>
            <a:r>
              <a:rPr lang="en-US" dirty="0" err="1"/>
              <a:t>modellnavn</a:t>
            </a:r>
            <a:r>
              <a:rPr lang="en-US" dirty="0" smtClean="0">
                <a:effectLst/>
              </a:rPr>
              <a:t> </a:t>
            </a:r>
          </a:p>
          <a:p>
            <a:r>
              <a:rPr lang="en-US" dirty="0"/>
              <a:t>70/30 </a:t>
            </a:r>
            <a:r>
              <a:rPr lang="en-US" dirty="0" err="1"/>
              <a:t>eller</a:t>
            </a:r>
            <a:r>
              <a:rPr lang="en-US" dirty="0"/>
              <a:t> 50/50 </a:t>
            </a:r>
            <a:r>
              <a:rPr lang="en-US" dirty="0" err="1"/>
              <a:t>justering</a:t>
            </a:r>
            <a:r>
              <a:rPr lang="en-US" dirty="0"/>
              <a:t> </a:t>
            </a:r>
            <a:r>
              <a:rPr lang="en-US" dirty="0" err="1"/>
              <a:t>av</a:t>
            </a:r>
            <a:r>
              <a:rPr lang="en-US" dirty="0"/>
              <a:t> </a:t>
            </a:r>
            <a:r>
              <a:rPr lang="en-US" dirty="0" err="1"/>
              <a:t>gass</a:t>
            </a:r>
            <a:r>
              <a:rPr lang="en-US" dirty="0"/>
              <a:t> </a:t>
            </a:r>
            <a:r>
              <a:rPr lang="en-US" dirty="0" err="1"/>
              <a:t>stikke</a:t>
            </a:r>
            <a:r>
              <a:rPr lang="en-US" dirty="0" smtClean="0">
                <a:effectLst/>
              </a:rPr>
              <a:t> </a:t>
            </a:r>
            <a:endParaRPr lang="en-US" dirty="0">
              <a:effectLst/>
            </a:endParaRPr>
          </a:p>
        </p:txBody>
      </p:sp>
      <p:sp>
        <p:nvSpPr>
          <p:cNvPr id="7" name="Rectangle 6"/>
          <p:cNvSpPr/>
          <p:nvPr/>
        </p:nvSpPr>
        <p:spPr>
          <a:xfrm>
            <a:off x="4355976" y="5517232"/>
            <a:ext cx="4572000" cy="1200329"/>
          </a:xfrm>
          <a:prstGeom prst="rect">
            <a:avLst/>
          </a:prstGeom>
          <a:solidFill>
            <a:srgbClr val="FFFF00"/>
          </a:solidFill>
        </p:spPr>
        <p:txBody>
          <a:bodyPr>
            <a:spAutoFit/>
          </a:bodyPr>
          <a:lstStyle/>
          <a:p>
            <a:r>
              <a:rPr lang="en-US" b="1" dirty="0" err="1"/>
              <a:t>Pakkens</a:t>
            </a:r>
            <a:r>
              <a:rPr lang="en-US" b="1" dirty="0"/>
              <a:t> </a:t>
            </a:r>
            <a:r>
              <a:rPr lang="en-US" b="1" dirty="0" err="1"/>
              <a:t>innhold</a:t>
            </a:r>
            <a:r>
              <a:rPr lang="en-US" b="1" dirty="0"/>
              <a:t>:</a:t>
            </a:r>
            <a:r>
              <a:rPr lang="en-US" dirty="0"/>
              <a:t> </a:t>
            </a:r>
            <a:r>
              <a:rPr lang="en-US" dirty="0" smtClean="0"/>
              <a:t>      </a:t>
            </a:r>
            <a:r>
              <a:rPr lang="en-US" dirty="0" err="1" smtClean="0"/>
              <a:t>Pris</a:t>
            </a:r>
            <a:r>
              <a:rPr lang="en-US" dirty="0" smtClean="0"/>
              <a:t>: 995.-</a:t>
            </a:r>
            <a:endParaRPr lang="en-US" dirty="0" smtClean="0">
              <a:effectLst/>
            </a:endParaRPr>
          </a:p>
          <a:p>
            <a:r>
              <a:rPr lang="en-US" dirty="0" err="1"/>
              <a:t>Rattradio</a:t>
            </a:r>
            <a:r>
              <a:rPr lang="en-US" dirty="0"/>
              <a:t> </a:t>
            </a:r>
            <a:br>
              <a:rPr lang="en-US" dirty="0"/>
            </a:br>
            <a:r>
              <a:rPr lang="en-US" dirty="0"/>
              <a:t>3 </a:t>
            </a:r>
            <a:r>
              <a:rPr lang="en-US" dirty="0" err="1"/>
              <a:t>kanals</a:t>
            </a:r>
            <a:r>
              <a:rPr lang="en-US" dirty="0"/>
              <a:t> 40Mhz </a:t>
            </a:r>
            <a:r>
              <a:rPr lang="en-US" dirty="0" err="1"/>
              <a:t>mottaker</a:t>
            </a:r>
            <a:r>
              <a:rPr lang="en-US" dirty="0"/>
              <a:t> R303</a:t>
            </a:r>
            <a:r>
              <a:rPr lang="en-US" dirty="0" smtClean="0">
                <a:effectLst/>
              </a:rPr>
              <a:t> </a:t>
            </a:r>
          </a:p>
          <a:p>
            <a:r>
              <a:rPr lang="en-US" dirty="0" err="1"/>
              <a:t>Bryterkabel</a:t>
            </a:r>
            <a:r>
              <a:rPr lang="en-US" dirty="0" smtClean="0">
                <a:effectLst/>
              </a:rPr>
              <a:t> </a:t>
            </a:r>
            <a:endParaRPr lang="en-US" dirty="0">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87860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2.4GHz anbefales!</a:t>
            </a:r>
            <a:endParaRPr lang="en-US" dirty="0"/>
          </a:p>
        </p:txBody>
      </p:sp>
      <p:sp>
        <p:nvSpPr>
          <p:cNvPr id="3" name="Content Placeholder 2"/>
          <p:cNvSpPr>
            <a:spLocks noGrp="1"/>
          </p:cNvSpPr>
          <p:nvPr>
            <p:ph idx="1"/>
          </p:nvPr>
        </p:nvSpPr>
        <p:spPr>
          <a:xfrm>
            <a:off x="457200" y="1600200"/>
            <a:ext cx="3466728" cy="4525963"/>
          </a:xfrm>
        </p:spPr>
        <p:txBody>
          <a:bodyPr>
            <a:normAutofit fontScale="92500"/>
          </a:bodyPr>
          <a:lstStyle/>
          <a:p>
            <a:r>
              <a:rPr lang="nb-NO" sz="2000" dirty="0" smtClean="0"/>
              <a:t>Grunnen er generelt at man ikke har interferensproblemer (pakke </a:t>
            </a:r>
            <a:r>
              <a:rPr lang="nb-NO" sz="2000" dirty="0" err="1" smtClean="0"/>
              <a:t>switching</a:t>
            </a:r>
            <a:r>
              <a:rPr lang="nb-NO" sz="2000" dirty="0"/>
              <a:t> </a:t>
            </a:r>
            <a:r>
              <a:rPr lang="nb-NO" sz="2000" dirty="0" smtClean="0"/>
              <a:t>og spredt spektrum teknologi)</a:t>
            </a:r>
          </a:p>
          <a:p>
            <a:r>
              <a:rPr lang="nb-NO" sz="2000" dirty="0" smtClean="0"/>
              <a:t>Pass på antenneplasseringen! (2-3cm stor)</a:t>
            </a:r>
          </a:p>
          <a:p>
            <a:r>
              <a:rPr lang="nb-NO" sz="2000" dirty="0" smtClean="0"/>
              <a:t>Normalt fra 4 kanaler og oppover 18</a:t>
            </a:r>
          </a:p>
          <a:p>
            <a:r>
              <a:rPr lang="nb-NO" sz="2000" dirty="0" smtClean="0"/>
              <a:t>Ulike programmerings-muligheter</a:t>
            </a:r>
          </a:p>
          <a:p>
            <a:r>
              <a:rPr lang="nb-NO" sz="2000" dirty="0" smtClean="0"/>
              <a:t>Toveis kommunikasjon finnes</a:t>
            </a:r>
          </a:p>
          <a:p>
            <a:r>
              <a:rPr lang="nb-NO" sz="2000" dirty="0" smtClean="0"/>
              <a:t>Priser typisk  fra 1000.- til 20000.-</a:t>
            </a:r>
            <a:endParaRPr lang="en-US" sz="2000" dirty="0"/>
          </a:p>
        </p:txBody>
      </p:sp>
      <p:pic>
        <p:nvPicPr>
          <p:cNvPr id="10242" name="Picture 2" descr="FUT91008 Futaba                                    Futaba Rattradio Megatech 2PL 2,4Ghz FHSS"/>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724128" y="1268761"/>
            <a:ext cx="3222104" cy="268508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Rectangle 3"/>
          <p:cNvSpPr/>
          <p:nvPr/>
        </p:nvSpPr>
        <p:spPr>
          <a:xfrm>
            <a:off x="4340428" y="4653136"/>
            <a:ext cx="4572000" cy="1200329"/>
          </a:xfrm>
          <a:prstGeom prst="rect">
            <a:avLst/>
          </a:prstGeom>
          <a:solidFill>
            <a:srgbClr val="FFFF00"/>
          </a:solidFill>
        </p:spPr>
        <p:txBody>
          <a:bodyPr>
            <a:spAutoFit/>
          </a:bodyPr>
          <a:lstStyle/>
          <a:p>
            <a:r>
              <a:rPr lang="nb-NO" b="1" dirty="0" err="1" smtClean="0"/>
              <a:t>Futuba</a:t>
            </a:r>
            <a:r>
              <a:rPr lang="nb-NO" b="1" dirty="0" smtClean="0"/>
              <a:t> </a:t>
            </a:r>
            <a:r>
              <a:rPr lang="nb-NO" b="1" dirty="0" err="1" smtClean="0"/>
              <a:t>Megatech</a:t>
            </a:r>
            <a:r>
              <a:rPr lang="nb-NO" b="1" dirty="0" smtClean="0"/>
              <a:t> 2PL      Pris:1195</a:t>
            </a:r>
            <a:endParaRPr lang="nb-NO" dirty="0" smtClean="0">
              <a:effectLst/>
            </a:endParaRPr>
          </a:p>
          <a:p>
            <a:r>
              <a:rPr lang="nb-NO" dirty="0"/>
              <a:t>2-kanal´s sender </a:t>
            </a:r>
            <a:endParaRPr lang="nb-NO" dirty="0" smtClean="0">
              <a:effectLst/>
            </a:endParaRPr>
          </a:p>
          <a:p>
            <a:r>
              <a:rPr lang="nb-NO" dirty="0"/>
              <a:t>3-kanal´s R603GF mottaker . </a:t>
            </a:r>
            <a:endParaRPr lang="nb-NO" dirty="0" smtClean="0">
              <a:effectLst/>
            </a:endParaRPr>
          </a:p>
          <a:p>
            <a:r>
              <a:rPr lang="nb-NO" dirty="0"/>
              <a:t>Av/På bryter </a:t>
            </a:r>
            <a:endParaRPr lang="nb-NO" dirty="0">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64862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482952" cy="1143000"/>
          </a:xfrm>
        </p:spPr>
        <p:txBody>
          <a:bodyPr/>
          <a:lstStyle/>
          <a:p>
            <a:r>
              <a:rPr lang="nb-NO" dirty="0" err="1" smtClean="0"/>
              <a:t>Futuba</a:t>
            </a:r>
            <a:r>
              <a:rPr lang="nb-NO" dirty="0" smtClean="0"/>
              <a:t> 6EX</a:t>
            </a:r>
            <a:endParaRPr lang="en-US" dirty="0"/>
          </a:p>
        </p:txBody>
      </p:sp>
      <p:pic>
        <p:nvPicPr>
          <p:cNvPr id="12292" name="Picture 4" descr="FUT90007 Futaba                                   F4069 Futaba Fly/heliradio Skysport 6EX 2,4Ghz FASST"/>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004048" y="611899"/>
            <a:ext cx="4139952" cy="344996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7" name="Rectangle 6"/>
          <p:cNvSpPr/>
          <p:nvPr/>
        </p:nvSpPr>
        <p:spPr>
          <a:xfrm>
            <a:off x="179512" y="1305341"/>
            <a:ext cx="4572000" cy="4247317"/>
          </a:xfrm>
          <a:prstGeom prst="rect">
            <a:avLst/>
          </a:prstGeom>
          <a:solidFill>
            <a:schemeClr val="accent2">
              <a:lumMod val="40000"/>
              <a:lumOff val="60000"/>
            </a:schemeClr>
          </a:solidFill>
        </p:spPr>
        <p:txBody>
          <a:bodyPr>
            <a:spAutoFit/>
          </a:bodyPr>
          <a:lstStyle/>
          <a:p>
            <a:r>
              <a:rPr lang="nb-NO" dirty="0"/>
              <a:t>Rekkevidde </a:t>
            </a:r>
            <a:r>
              <a:rPr lang="nb-NO" dirty="0" err="1"/>
              <a:t>ca</a:t>
            </a:r>
            <a:r>
              <a:rPr lang="nb-NO" dirty="0"/>
              <a:t> 900 meter så denne passer for de fleste applikasjoner. Radioen inneholder ingen krystaller, du bare skrur på og er klar. Det er ikke nødvendig å sjekke om det er ledig frekvens lenger. Systemet skifter frekvens flere ganger per sekund, dette medfører at mulighetene for støy er mer eller mindre borte da det kun sendes et øyeblikk på hver frekvens. I tillegg så overføres det en identifikasjonskode til mottageren som ytterligere øker sikkerheten. Identifikasjonskoden kan låse mottageren til denne spesifikke senderen. Det finnes over 130 millioner koder så muligheten for å få forstyrrelser er meget liten. </a:t>
            </a:r>
            <a:endParaRPr lang="nb-NO" dirty="0">
              <a:effectLst/>
            </a:endParaRPr>
          </a:p>
        </p:txBody>
      </p:sp>
      <p:sp>
        <p:nvSpPr>
          <p:cNvPr id="8" name="Rectangle 7"/>
          <p:cNvSpPr/>
          <p:nvPr/>
        </p:nvSpPr>
        <p:spPr>
          <a:xfrm>
            <a:off x="5220072" y="4959462"/>
            <a:ext cx="3078088" cy="1477328"/>
          </a:xfrm>
          <a:prstGeom prst="rect">
            <a:avLst/>
          </a:prstGeom>
          <a:solidFill>
            <a:srgbClr val="FFFF00"/>
          </a:solidFill>
        </p:spPr>
        <p:txBody>
          <a:bodyPr wrap="square">
            <a:spAutoFit/>
          </a:bodyPr>
          <a:lstStyle/>
          <a:p>
            <a:r>
              <a:rPr lang="nb-NO" b="1" dirty="0"/>
              <a:t>Eskens </a:t>
            </a:r>
            <a:r>
              <a:rPr lang="nb-NO" b="1" dirty="0" smtClean="0"/>
              <a:t>innhold</a:t>
            </a:r>
            <a:r>
              <a:rPr lang="nb-NO" b="1" dirty="0"/>
              <a:t>:</a:t>
            </a:r>
            <a:r>
              <a:rPr lang="nb-NO" dirty="0"/>
              <a:t> </a:t>
            </a:r>
            <a:endParaRPr lang="nb-NO" dirty="0" smtClean="0">
              <a:effectLst/>
            </a:endParaRPr>
          </a:p>
          <a:p>
            <a:r>
              <a:rPr lang="nb-NO" dirty="0"/>
              <a:t>6 kanals sender 2,4G </a:t>
            </a:r>
            <a:endParaRPr lang="nb-NO" dirty="0" smtClean="0">
              <a:effectLst/>
            </a:endParaRPr>
          </a:p>
          <a:p>
            <a:r>
              <a:rPr lang="nb-NO" dirty="0"/>
              <a:t>R617 FS mottager 2,4G </a:t>
            </a:r>
            <a:endParaRPr lang="nb-NO" dirty="0" smtClean="0">
              <a:effectLst/>
            </a:endParaRPr>
          </a:p>
          <a:p>
            <a:r>
              <a:rPr lang="nb-NO" dirty="0"/>
              <a:t>Av/på bryter med ladekontakt</a:t>
            </a:r>
            <a:r>
              <a:rPr lang="nb-NO" dirty="0" smtClean="0">
                <a:effectLst/>
              </a:rPr>
              <a:t> </a:t>
            </a:r>
            <a:br>
              <a:rPr lang="nb-NO" dirty="0" smtClean="0">
                <a:effectLst/>
              </a:rPr>
            </a:br>
            <a:endParaRPr lang="nb-NO" dirty="0">
              <a:effectLst/>
            </a:endParaRPr>
          </a:p>
        </p:txBody>
      </p:sp>
      <p:sp>
        <p:nvSpPr>
          <p:cNvPr id="9" name="TextBox 8"/>
          <p:cNvSpPr txBox="1"/>
          <p:nvPr/>
        </p:nvSpPr>
        <p:spPr>
          <a:xfrm>
            <a:off x="395535" y="5862463"/>
            <a:ext cx="1608133" cy="461665"/>
          </a:xfrm>
          <a:prstGeom prst="rect">
            <a:avLst/>
          </a:prstGeom>
          <a:noFill/>
        </p:spPr>
        <p:txBody>
          <a:bodyPr wrap="none" rtlCol="0">
            <a:spAutoFit/>
          </a:bodyPr>
          <a:lstStyle/>
          <a:p>
            <a:r>
              <a:rPr lang="nb-NO" sz="2400" b="1" dirty="0" smtClean="0"/>
              <a:t>Pris: 1850.-</a:t>
            </a:r>
            <a:endParaRPr lang="en-US" sz="24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11919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 de virkelig avanserte</a:t>
            </a:r>
            <a:endParaRPr lang="en-US" dirty="0"/>
          </a:p>
        </p:txBody>
      </p:sp>
      <p:sp>
        <p:nvSpPr>
          <p:cNvPr id="3" name="Content Placeholder 2"/>
          <p:cNvSpPr>
            <a:spLocks noGrp="1"/>
          </p:cNvSpPr>
          <p:nvPr>
            <p:ph idx="1"/>
          </p:nvPr>
        </p:nvSpPr>
        <p:spPr>
          <a:xfrm>
            <a:off x="457200" y="1412776"/>
            <a:ext cx="3394720" cy="4713387"/>
          </a:xfrm>
        </p:spPr>
        <p:txBody>
          <a:bodyPr>
            <a:normAutofit fontScale="70000" lnSpcReduction="20000"/>
          </a:bodyPr>
          <a:lstStyle/>
          <a:p>
            <a:r>
              <a:rPr lang="nb-NO" dirty="0" smtClean="0"/>
              <a:t>De avanserte systemene er generelt laget for fly og helikoptre men kan også brukes til båt</a:t>
            </a:r>
          </a:p>
          <a:p>
            <a:r>
              <a:rPr lang="nb-NO" dirty="0" smtClean="0"/>
              <a:t>Vanlig med mange kanaler (6- 18)</a:t>
            </a:r>
          </a:p>
          <a:p>
            <a:r>
              <a:rPr lang="nb-NO" dirty="0" smtClean="0"/>
              <a:t>Muligheter for tilbakemelding fra sensorer</a:t>
            </a:r>
          </a:p>
          <a:p>
            <a:pPr lvl="1"/>
            <a:r>
              <a:rPr lang="nb-NO" dirty="0" smtClean="0"/>
              <a:t>GPS (pos, høyde, kurs og fart)</a:t>
            </a:r>
          </a:p>
          <a:p>
            <a:pPr lvl="1"/>
            <a:r>
              <a:rPr lang="nb-NO" dirty="0" smtClean="0"/>
              <a:t>Motor turtall og temperatur</a:t>
            </a:r>
          </a:p>
          <a:p>
            <a:pPr lvl="1"/>
            <a:r>
              <a:rPr lang="nb-NO" dirty="0" smtClean="0"/>
              <a:t>Variometer (lufttrykk endringer)</a:t>
            </a:r>
          </a:p>
          <a:p>
            <a:pPr lvl="1"/>
            <a:r>
              <a:rPr lang="nb-NO" dirty="0" smtClean="0"/>
              <a:t>Batterispenning osv.</a:t>
            </a:r>
          </a:p>
        </p:txBody>
      </p:sp>
      <p:pic>
        <p:nvPicPr>
          <p:cNvPr id="13318" name="Picture 6" descr="http://www.futaba-rc.com/systems/18mz_gallery/futk9530-02.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83968" y="1556792"/>
            <a:ext cx="4286250" cy="451485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265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smtClean="0"/>
              <a:t>Servosystemer</a:t>
            </a:r>
            <a:r>
              <a:rPr lang="nb-NO" dirty="0" smtClean="0"/>
              <a:t/>
            </a:r>
            <a:br>
              <a:rPr lang="nb-NO" dirty="0" smtClean="0"/>
            </a:br>
            <a:r>
              <a:rPr lang="nb-NO" sz="3200" dirty="0" smtClean="0"/>
              <a:t>hva skal jeg velge?</a:t>
            </a:r>
            <a:endParaRPr lang="en-US" dirty="0"/>
          </a:p>
        </p:txBody>
      </p:sp>
      <p:sp>
        <p:nvSpPr>
          <p:cNvPr id="3" name="Content Placeholder 2"/>
          <p:cNvSpPr>
            <a:spLocks noGrp="1"/>
          </p:cNvSpPr>
          <p:nvPr>
            <p:ph idx="1"/>
          </p:nvPr>
        </p:nvSpPr>
        <p:spPr>
          <a:xfrm>
            <a:off x="323528" y="1628800"/>
            <a:ext cx="8579296" cy="4997152"/>
          </a:xfrm>
          <a:solidFill>
            <a:srgbClr val="92D050"/>
          </a:solidFill>
        </p:spPr>
        <p:txBody>
          <a:bodyPr>
            <a:normAutofit fontScale="92500"/>
          </a:bodyPr>
          <a:lstStyle/>
          <a:p>
            <a:pPr marL="0" indent="0">
              <a:buNone/>
            </a:pPr>
            <a:r>
              <a:rPr lang="nb-NO" sz="2400" dirty="0" smtClean="0"/>
              <a:t>Alle vanlige </a:t>
            </a:r>
            <a:r>
              <a:rPr lang="nb-NO" sz="2400" dirty="0" err="1" smtClean="0"/>
              <a:t>modellservoer</a:t>
            </a:r>
            <a:r>
              <a:rPr lang="nb-NO" sz="2400" dirty="0" smtClean="0"/>
              <a:t> er bygget opp på det samme prinsippet: 3 </a:t>
            </a:r>
            <a:r>
              <a:rPr lang="nb-NO" sz="2400" dirty="0" err="1" smtClean="0"/>
              <a:t>tilledninger</a:t>
            </a:r>
            <a:r>
              <a:rPr lang="nb-NO" sz="2400" dirty="0" smtClean="0"/>
              <a:t>: +, jord(-),puls. Pulsens bredde forteller hvor stort motorpådraget skal være (PWM). </a:t>
            </a:r>
          </a:p>
          <a:p>
            <a:pPr marL="0" indent="0">
              <a:buNone/>
            </a:pPr>
            <a:r>
              <a:rPr lang="nb-NO" sz="2400" b="1" dirty="0" smtClean="0"/>
              <a:t>Analoge </a:t>
            </a:r>
            <a:r>
              <a:rPr lang="nb-NO" sz="2400" b="1" dirty="0" err="1" smtClean="0"/>
              <a:t>servoer</a:t>
            </a:r>
            <a:endParaRPr lang="nb-NO" sz="2400" dirty="0" smtClean="0"/>
          </a:p>
          <a:p>
            <a:pPr marL="0" indent="0">
              <a:buNone/>
            </a:pPr>
            <a:r>
              <a:rPr lang="nb-NO" sz="2400" dirty="0" smtClean="0"/>
              <a:t>bruker pulsen direkte som kraft inn på motoren. Ulike fabrikater går normalt om hverandre hvis kontaktene passer. Repetisjonsfrekvens </a:t>
            </a:r>
            <a:r>
              <a:rPr lang="nb-NO" sz="2400" dirty="0"/>
              <a:t>50Hz</a:t>
            </a:r>
            <a:r>
              <a:rPr lang="nb-NO" sz="2400" dirty="0" smtClean="0"/>
              <a:t>.</a:t>
            </a:r>
          </a:p>
          <a:p>
            <a:pPr marL="0" indent="0">
              <a:buNone/>
            </a:pPr>
            <a:r>
              <a:rPr lang="nb-NO" sz="2400" b="1" dirty="0" smtClean="0"/>
              <a:t>Digitale </a:t>
            </a:r>
            <a:r>
              <a:rPr lang="nb-NO" sz="2400" b="1" dirty="0" err="1" smtClean="0"/>
              <a:t>servoer</a:t>
            </a:r>
            <a:r>
              <a:rPr lang="nb-NO" sz="2400" b="1" dirty="0" smtClean="0"/>
              <a:t> </a:t>
            </a:r>
          </a:p>
          <a:p>
            <a:pPr marL="0" indent="0">
              <a:buNone/>
            </a:pPr>
            <a:r>
              <a:rPr lang="nb-NO" sz="2400" dirty="0" smtClean="0"/>
              <a:t>bruker en smalere signalpuls som </a:t>
            </a:r>
            <a:r>
              <a:rPr lang="nb-NO" sz="2400" dirty="0" err="1" smtClean="0"/>
              <a:t>servoen</a:t>
            </a:r>
            <a:r>
              <a:rPr lang="nb-NO" sz="2400" dirty="0" smtClean="0"/>
              <a:t> omformer og forsterker før den sendes til motoren. Resultatet blir raskere og sterkere </a:t>
            </a:r>
            <a:r>
              <a:rPr lang="nb-NO" sz="2400" dirty="0" err="1" smtClean="0"/>
              <a:t>servoer</a:t>
            </a:r>
            <a:r>
              <a:rPr lang="nb-NO" sz="2400" dirty="0" smtClean="0"/>
              <a:t>.</a:t>
            </a:r>
          </a:p>
          <a:p>
            <a:pPr marL="0" indent="0">
              <a:buNone/>
            </a:pPr>
            <a:r>
              <a:rPr lang="nb-NO" sz="2400" dirty="0" smtClean="0"/>
              <a:t>Her må du sjekke at mottakeren og </a:t>
            </a:r>
            <a:r>
              <a:rPr lang="nb-NO" sz="2400" dirty="0" err="1" smtClean="0"/>
              <a:t>servoen</a:t>
            </a:r>
            <a:r>
              <a:rPr lang="nb-NO" sz="2400" dirty="0" smtClean="0"/>
              <a:t> passer sammen elektrisk.</a:t>
            </a:r>
          </a:p>
          <a:p>
            <a:pPr marL="0" indent="0">
              <a:buNone/>
            </a:pPr>
            <a:r>
              <a:rPr lang="nb-NO" sz="2400" b="1" dirty="0" err="1" smtClean="0"/>
              <a:t>Coreless</a:t>
            </a:r>
            <a:r>
              <a:rPr lang="nb-NO" sz="2400" b="1" dirty="0" smtClean="0"/>
              <a:t> </a:t>
            </a:r>
            <a:r>
              <a:rPr lang="nb-NO" sz="2400" b="1" dirty="0" err="1" smtClean="0"/>
              <a:t>servo</a:t>
            </a:r>
            <a:r>
              <a:rPr lang="nb-NO" sz="2400" b="1" dirty="0" smtClean="0"/>
              <a:t> motors</a:t>
            </a:r>
          </a:p>
          <a:p>
            <a:pPr marL="0" indent="0">
              <a:buNone/>
            </a:pPr>
            <a:r>
              <a:rPr lang="nb-NO" sz="2400" dirty="0" smtClean="0"/>
              <a:t>Bruker en rotor uten jernkjerne. Dette gir en kjappere motor (høyere vinkelakselerasjon) noe som er viktig for raske kommandoer.</a:t>
            </a:r>
            <a:endParaRPr lang="en-US" sz="2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46335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467545" y="692696"/>
            <a:ext cx="8352928" cy="5940088"/>
          </a:xfrm>
          <a:prstGeom prst="rect">
            <a:avLst/>
          </a:prstGeom>
          <a:solidFill>
            <a:srgbClr val="92D050"/>
          </a:solidFill>
        </p:spPr>
        <p:txBody>
          <a:bodyPr wrap="square" rtlCol="0">
            <a:spAutoFit/>
          </a:bodyPr>
          <a:lstStyle/>
          <a:p>
            <a:r>
              <a:rPr lang="nb-NO" sz="2000" b="1" dirty="0" err="1" smtClean="0"/>
              <a:t>Brushless</a:t>
            </a:r>
            <a:r>
              <a:rPr lang="nb-NO" sz="2000" b="1" dirty="0" smtClean="0"/>
              <a:t> servomotorer</a:t>
            </a:r>
          </a:p>
          <a:p>
            <a:r>
              <a:rPr lang="nb-NO" sz="2000" dirty="0" smtClean="0"/>
              <a:t>Børstene er en typisk slitedel i enhver motor. I "</a:t>
            </a:r>
            <a:r>
              <a:rPr lang="nb-NO" sz="2000" dirty="0" err="1" smtClean="0"/>
              <a:t>brushless</a:t>
            </a:r>
            <a:r>
              <a:rPr lang="nb-NO" sz="2000" dirty="0" smtClean="0"/>
              <a:t>" teknikken omgår man dette ved å lage et roterende magnetfelt som trekker med seg en rotor med permanentmagneter. Et annet alternativ er "3-fase kortslutningsmotorer".</a:t>
            </a:r>
          </a:p>
          <a:p>
            <a:r>
              <a:rPr lang="nb-NO" sz="2000" dirty="0" smtClean="0"/>
              <a:t>For begge motortyper blir elektronikken mer kompleks, men du vinner normalt i ytelse og levetid.</a:t>
            </a:r>
          </a:p>
          <a:p>
            <a:endParaRPr lang="nb-NO" sz="2000" dirty="0"/>
          </a:p>
          <a:p>
            <a:r>
              <a:rPr lang="nb-NO" sz="2000" b="1" dirty="0" smtClean="0"/>
              <a:t>Kulelager, gir og vanntetthet</a:t>
            </a:r>
          </a:p>
          <a:p>
            <a:r>
              <a:rPr lang="nb-NO" sz="2000" dirty="0" smtClean="0"/>
              <a:t>Alt dette går på ytelse og levetid. Har man stor belastning på utgangsakselen av en servomotor vil kulelagre både gi mindre friksjon og lengere levetid med god "følelse". Gir av metall øker vekten og slites ut raskere enn nylon-gir (ifølge ref#1). Vanntetthet er et viktig poeng for seilbåter som seiles hardt. Vanligvis bygger man inn servomotorene slik at de blir minst mulig utsatt for vann.</a:t>
            </a:r>
          </a:p>
          <a:p>
            <a:endParaRPr lang="nb-NO" sz="2000" dirty="0"/>
          </a:p>
          <a:p>
            <a:r>
              <a:rPr lang="nb-NO" sz="2000" dirty="0" smtClean="0"/>
              <a:t>Referanser:</a:t>
            </a:r>
          </a:p>
          <a:p>
            <a:r>
              <a:rPr lang="nb-NO" sz="2000" dirty="0" smtClean="0">
                <a:solidFill>
                  <a:srgbClr val="0070C0"/>
                </a:solidFill>
              </a:rPr>
              <a:t>1. www.rchelicopterfun.com/rc-servos.html</a:t>
            </a:r>
            <a:endParaRPr lang="nb-NO" sz="2000" dirty="0">
              <a:solidFill>
                <a:srgbClr val="0070C0"/>
              </a:solidFill>
            </a:endParaRPr>
          </a:p>
          <a:p>
            <a:r>
              <a:rPr lang="en-US" sz="2000" dirty="0" smtClean="0">
                <a:hlinkClick r:id="rId2"/>
              </a:rPr>
              <a:t>2. ServoDatabase.com</a:t>
            </a:r>
            <a:r>
              <a:rPr lang="en-US" sz="2000" dirty="0" smtClean="0"/>
              <a:t> </a:t>
            </a:r>
          </a:p>
          <a:p>
            <a:r>
              <a:rPr lang="nb-NO" sz="2000" dirty="0" smtClean="0"/>
              <a:t>Her finner du et enormt utvalg av </a:t>
            </a:r>
            <a:r>
              <a:rPr lang="nb-NO" sz="2000" dirty="0" err="1" smtClean="0"/>
              <a:t>servoer</a:t>
            </a:r>
            <a:r>
              <a:rPr lang="nb-NO" sz="2000" dirty="0" smtClean="0"/>
              <a:t> fra alle mulige produsenter og prisklasser</a:t>
            </a:r>
            <a:endParaRPr lang="nb-NO" sz="20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92675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Noen små </a:t>
            </a:r>
            <a:r>
              <a:rPr lang="nb-NO" dirty="0" err="1" smtClean="0"/>
              <a:t>servoer</a:t>
            </a:r>
            <a:endParaRPr lang="en-US" dirty="0"/>
          </a:p>
        </p:txBody>
      </p:sp>
      <p:pic>
        <p:nvPicPr>
          <p:cNvPr id="14338" name="Picture 2" descr="FUT10024 Futaba                                    Futaba servo  S3117 0,09/1,7Kg  8,5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902900" y="1484784"/>
            <a:ext cx="2765107" cy="230425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Rectangle 3"/>
          <p:cNvSpPr/>
          <p:nvPr/>
        </p:nvSpPr>
        <p:spPr>
          <a:xfrm>
            <a:off x="6598220" y="3915932"/>
            <a:ext cx="2286000" cy="2492990"/>
          </a:xfrm>
          <a:prstGeom prst="rect">
            <a:avLst/>
          </a:prstGeom>
          <a:solidFill>
            <a:srgbClr val="FFFF00"/>
          </a:solidFill>
        </p:spPr>
        <p:txBody>
          <a:bodyPr wrap="square">
            <a:spAutoFit/>
          </a:bodyPr>
          <a:lstStyle/>
          <a:p>
            <a:r>
              <a:rPr lang="en-US" sz="1200" b="1" dirty="0"/>
              <a:t>Futaba S3117 servo </a:t>
            </a:r>
            <a:endParaRPr lang="en-US" sz="1200" dirty="0" smtClean="0">
              <a:effectLst/>
            </a:endParaRPr>
          </a:p>
          <a:p>
            <a:r>
              <a:rPr lang="en-US" sz="1200" dirty="0" smtClean="0">
                <a:effectLst/>
              </a:rPr>
              <a:t>  </a:t>
            </a:r>
          </a:p>
          <a:p>
            <a:r>
              <a:rPr lang="en-US" sz="1200" b="1" dirty="0" err="1"/>
              <a:t>Tekniske</a:t>
            </a:r>
            <a:r>
              <a:rPr lang="en-US" sz="1200" b="1" dirty="0"/>
              <a:t> data</a:t>
            </a:r>
            <a:r>
              <a:rPr lang="en-US" sz="1200" dirty="0"/>
              <a:t> </a:t>
            </a:r>
            <a:br>
              <a:rPr lang="en-US" sz="1200" dirty="0"/>
            </a:br>
            <a:r>
              <a:rPr lang="en-US" sz="1200" dirty="0" err="1"/>
              <a:t>Størrelse</a:t>
            </a:r>
            <a:r>
              <a:rPr lang="en-US" sz="1200" dirty="0"/>
              <a:t>: </a:t>
            </a:r>
            <a:r>
              <a:rPr lang="en-US" sz="1200" dirty="0" err="1"/>
              <a:t>Mikro</a:t>
            </a:r>
            <a:r>
              <a:rPr lang="en-US" sz="1200" dirty="0"/>
              <a:t> </a:t>
            </a:r>
            <a:br>
              <a:rPr lang="en-US" sz="1200" dirty="0"/>
            </a:br>
            <a:r>
              <a:rPr lang="en-US" sz="1200" dirty="0" err="1"/>
              <a:t>Kulelager</a:t>
            </a:r>
            <a:r>
              <a:rPr lang="en-US" sz="1200" dirty="0"/>
              <a:t>: </a:t>
            </a:r>
            <a:r>
              <a:rPr lang="en-US" sz="1200" dirty="0" err="1"/>
              <a:t>Nei</a:t>
            </a:r>
            <a:r>
              <a:rPr lang="en-US" sz="1200" dirty="0"/>
              <a:t> </a:t>
            </a:r>
            <a:br>
              <a:rPr lang="en-US" sz="1200" dirty="0"/>
            </a:br>
            <a:r>
              <a:rPr lang="en-US" sz="1200" dirty="0" err="1"/>
              <a:t>Drevtype</a:t>
            </a:r>
            <a:r>
              <a:rPr lang="en-US" sz="1200" dirty="0"/>
              <a:t>: Nylon </a:t>
            </a:r>
            <a:br>
              <a:rPr lang="en-US" sz="1200" dirty="0"/>
            </a:br>
            <a:r>
              <a:rPr lang="en-US" sz="1200" dirty="0" err="1"/>
              <a:t>Motortype</a:t>
            </a:r>
            <a:r>
              <a:rPr lang="en-US" sz="1200" dirty="0"/>
              <a:t>: 3-pol </a:t>
            </a:r>
            <a:br>
              <a:rPr lang="en-US" sz="1200" dirty="0"/>
            </a:br>
            <a:r>
              <a:rPr lang="en-US" sz="1200" dirty="0"/>
              <a:t>Vann/</a:t>
            </a:r>
            <a:r>
              <a:rPr lang="en-US" sz="1200" dirty="0" err="1"/>
              <a:t>støvsikker</a:t>
            </a:r>
            <a:r>
              <a:rPr lang="en-US" sz="1200" dirty="0"/>
              <a:t>: </a:t>
            </a:r>
            <a:r>
              <a:rPr lang="en-US" sz="1200" dirty="0" err="1"/>
              <a:t>Nei</a:t>
            </a:r>
            <a:r>
              <a:rPr lang="en-US" sz="1200" dirty="0"/>
              <a:t> </a:t>
            </a:r>
            <a:br>
              <a:rPr lang="en-US" sz="1200" dirty="0"/>
            </a:br>
            <a:r>
              <a:rPr lang="en-US" sz="1200" dirty="0" err="1"/>
              <a:t>Driftspenning</a:t>
            </a:r>
            <a:r>
              <a:rPr lang="en-US" sz="1200" dirty="0"/>
              <a:t>: 4,8V - 6,0V </a:t>
            </a:r>
            <a:br>
              <a:rPr lang="en-US" sz="1200" dirty="0"/>
            </a:br>
            <a:r>
              <a:rPr lang="en-US" sz="1200" dirty="0" err="1"/>
              <a:t>Ytelse</a:t>
            </a:r>
            <a:r>
              <a:rPr lang="en-US" sz="1200" dirty="0"/>
              <a:t> 4,8V: 0,10sek/60°, 1,5kg </a:t>
            </a:r>
            <a:br>
              <a:rPr lang="en-US" sz="1200" dirty="0"/>
            </a:br>
            <a:r>
              <a:rPr lang="en-US" sz="1200" dirty="0" err="1"/>
              <a:t>Ytelse</a:t>
            </a:r>
            <a:r>
              <a:rPr lang="en-US" sz="1200" dirty="0"/>
              <a:t> 6,0V: 0,09sek/60°, 1,7kg </a:t>
            </a:r>
            <a:br>
              <a:rPr lang="en-US" sz="1200" dirty="0"/>
            </a:br>
            <a:r>
              <a:rPr lang="en-US" sz="1200" dirty="0" err="1"/>
              <a:t>Mål</a:t>
            </a:r>
            <a:r>
              <a:rPr lang="en-US" sz="1200" dirty="0"/>
              <a:t> og </a:t>
            </a:r>
            <a:r>
              <a:rPr lang="en-US" sz="1200" dirty="0" err="1"/>
              <a:t>vekt</a:t>
            </a:r>
            <a:r>
              <a:rPr lang="en-US" sz="1200" dirty="0"/>
              <a:t>: 21,8x11x23,2mm, 8,5g</a:t>
            </a:r>
            <a:r>
              <a:rPr lang="en-US" sz="1200" dirty="0" smtClean="0">
                <a:effectLst/>
              </a:rPr>
              <a:t> </a:t>
            </a:r>
          </a:p>
        </p:txBody>
      </p:sp>
      <p:pic>
        <p:nvPicPr>
          <p:cNvPr id="14340" name="Picture 4" descr="R8544 Robbe                                     Robbe servo 8g BB 0,09/1,3kg (6v) "/>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635896" y="1684412"/>
            <a:ext cx="2286000" cy="1905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5" name="Rectangle 4"/>
          <p:cNvSpPr/>
          <p:nvPr/>
        </p:nvSpPr>
        <p:spPr>
          <a:xfrm>
            <a:off x="3616900" y="3915932"/>
            <a:ext cx="2286000" cy="2308324"/>
          </a:xfrm>
          <a:prstGeom prst="rect">
            <a:avLst/>
          </a:prstGeom>
          <a:solidFill>
            <a:srgbClr val="FFFF00"/>
          </a:solidFill>
        </p:spPr>
        <p:txBody>
          <a:bodyPr wrap="square">
            <a:spAutoFit/>
          </a:bodyPr>
          <a:lstStyle/>
          <a:p>
            <a:r>
              <a:rPr lang="en-US" sz="1200" b="1" dirty="0" err="1"/>
              <a:t>Robbe</a:t>
            </a:r>
            <a:r>
              <a:rPr lang="en-US" sz="1200" b="1" dirty="0"/>
              <a:t> Nano servo </a:t>
            </a:r>
            <a:endParaRPr lang="en-US" sz="1200" dirty="0" smtClean="0">
              <a:effectLst/>
            </a:endParaRPr>
          </a:p>
          <a:p>
            <a:r>
              <a:rPr lang="en-US" sz="1200" dirty="0" smtClean="0">
                <a:effectLst/>
              </a:rPr>
              <a:t>  </a:t>
            </a:r>
          </a:p>
          <a:p>
            <a:r>
              <a:rPr lang="en-US" sz="1200" b="1" dirty="0" err="1"/>
              <a:t>Tekniske</a:t>
            </a:r>
            <a:r>
              <a:rPr lang="en-US" sz="1200" b="1" dirty="0"/>
              <a:t> data</a:t>
            </a:r>
            <a:r>
              <a:rPr lang="en-US" sz="1200" dirty="0"/>
              <a:t> </a:t>
            </a:r>
            <a:br>
              <a:rPr lang="en-US" sz="1200" dirty="0"/>
            </a:br>
            <a:r>
              <a:rPr lang="en-US" sz="1200" dirty="0" err="1"/>
              <a:t>Størrelse</a:t>
            </a:r>
            <a:r>
              <a:rPr lang="en-US" sz="1200" dirty="0"/>
              <a:t>: </a:t>
            </a:r>
            <a:r>
              <a:rPr lang="en-US" sz="1200" dirty="0" err="1"/>
              <a:t>Mikro</a:t>
            </a:r>
            <a:r>
              <a:rPr lang="en-US" sz="1200" dirty="0"/>
              <a:t> </a:t>
            </a:r>
            <a:br>
              <a:rPr lang="en-US" sz="1200" dirty="0"/>
            </a:br>
            <a:r>
              <a:rPr lang="en-US" sz="1200" dirty="0" err="1"/>
              <a:t>Kulelager</a:t>
            </a:r>
            <a:r>
              <a:rPr lang="en-US" sz="1200" dirty="0"/>
              <a:t>: </a:t>
            </a:r>
            <a:r>
              <a:rPr lang="en-US" sz="1200" dirty="0" err="1"/>
              <a:t>Nei</a:t>
            </a:r>
            <a:r>
              <a:rPr lang="en-US" sz="1200" dirty="0"/>
              <a:t> </a:t>
            </a:r>
            <a:br>
              <a:rPr lang="en-US" sz="1200" dirty="0"/>
            </a:br>
            <a:r>
              <a:rPr lang="en-US" sz="1200" dirty="0" err="1"/>
              <a:t>Drevtype</a:t>
            </a:r>
            <a:r>
              <a:rPr lang="en-US" sz="1200" dirty="0"/>
              <a:t>: Nylon </a:t>
            </a:r>
            <a:br>
              <a:rPr lang="en-US" sz="1200" dirty="0"/>
            </a:br>
            <a:r>
              <a:rPr lang="en-US" sz="1200" dirty="0" err="1"/>
              <a:t>Motortype</a:t>
            </a:r>
            <a:r>
              <a:rPr lang="en-US" sz="1200" dirty="0"/>
              <a:t>: 3-pol </a:t>
            </a:r>
            <a:br>
              <a:rPr lang="en-US" sz="1200" dirty="0"/>
            </a:br>
            <a:r>
              <a:rPr lang="en-US" sz="1200" dirty="0"/>
              <a:t>Vann/</a:t>
            </a:r>
            <a:r>
              <a:rPr lang="en-US" sz="1200" dirty="0" err="1"/>
              <a:t>støvsikker</a:t>
            </a:r>
            <a:r>
              <a:rPr lang="en-US" sz="1200" dirty="0"/>
              <a:t>: </a:t>
            </a:r>
            <a:r>
              <a:rPr lang="en-US" sz="1200" dirty="0" err="1"/>
              <a:t>Nei</a:t>
            </a:r>
            <a:r>
              <a:rPr lang="en-US" sz="1200" dirty="0"/>
              <a:t> </a:t>
            </a:r>
            <a:br>
              <a:rPr lang="en-US" sz="1200" dirty="0"/>
            </a:br>
            <a:r>
              <a:rPr lang="en-US" sz="1200" dirty="0" err="1"/>
              <a:t>Driftspenning</a:t>
            </a:r>
            <a:r>
              <a:rPr lang="en-US" sz="1200" dirty="0"/>
              <a:t>: 4,8V - 6,0V </a:t>
            </a:r>
            <a:br>
              <a:rPr lang="en-US" sz="1200" dirty="0"/>
            </a:br>
            <a:r>
              <a:rPr lang="en-US" sz="1200" dirty="0" err="1"/>
              <a:t>Ytelse</a:t>
            </a:r>
            <a:r>
              <a:rPr lang="en-US" sz="1200" dirty="0"/>
              <a:t> 4,8V: 0,12sek/60°, 1,4kg </a:t>
            </a:r>
            <a:br>
              <a:rPr lang="en-US" sz="1200" dirty="0"/>
            </a:br>
            <a:r>
              <a:rPr lang="en-US" sz="1200" dirty="0" err="1"/>
              <a:t>Ytelse</a:t>
            </a:r>
            <a:r>
              <a:rPr lang="en-US" sz="1200" dirty="0"/>
              <a:t> 6,0V: 0,10sek/60°, 1,7kg </a:t>
            </a:r>
            <a:br>
              <a:rPr lang="en-US" sz="1200" dirty="0"/>
            </a:br>
            <a:r>
              <a:rPr lang="en-US" sz="1200" dirty="0" err="1"/>
              <a:t>Mål</a:t>
            </a:r>
            <a:r>
              <a:rPr lang="en-US" sz="1200" dirty="0"/>
              <a:t> og </a:t>
            </a:r>
            <a:r>
              <a:rPr lang="en-US" sz="1200" dirty="0" err="1"/>
              <a:t>vekt</a:t>
            </a:r>
            <a:r>
              <a:rPr lang="en-US" sz="1200" dirty="0"/>
              <a:t>: 23x11,7x20,5mm, 8g</a:t>
            </a:r>
            <a:r>
              <a:rPr lang="en-US" sz="1200" dirty="0" smtClean="0">
                <a:effectLst/>
              </a:rPr>
              <a:t> </a:t>
            </a:r>
            <a:endParaRPr lang="en-US" sz="1200" dirty="0">
              <a:effectLst/>
            </a:endParaRPr>
          </a:p>
        </p:txBody>
      </p:sp>
      <p:sp>
        <p:nvSpPr>
          <p:cNvPr id="6" name="TextBox 5"/>
          <p:cNvSpPr txBox="1"/>
          <p:nvPr/>
        </p:nvSpPr>
        <p:spPr>
          <a:xfrm>
            <a:off x="3779912" y="6321755"/>
            <a:ext cx="546945" cy="369332"/>
          </a:xfrm>
          <a:prstGeom prst="rect">
            <a:avLst/>
          </a:prstGeom>
          <a:noFill/>
        </p:spPr>
        <p:txBody>
          <a:bodyPr wrap="none" rtlCol="0">
            <a:spAutoFit/>
          </a:bodyPr>
          <a:lstStyle/>
          <a:p>
            <a:r>
              <a:rPr lang="nb-NO" dirty="0" smtClean="0"/>
              <a:t>90.-</a:t>
            </a:r>
            <a:endParaRPr lang="en-US" dirty="0"/>
          </a:p>
        </p:txBody>
      </p:sp>
      <p:sp>
        <p:nvSpPr>
          <p:cNvPr id="7" name="TextBox 6"/>
          <p:cNvSpPr txBox="1"/>
          <p:nvPr/>
        </p:nvSpPr>
        <p:spPr>
          <a:xfrm>
            <a:off x="6804248" y="6335595"/>
            <a:ext cx="663964" cy="369332"/>
          </a:xfrm>
          <a:prstGeom prst="rect">
            <a:avLst/>
          </a:prstGeom>
          <a:noFill/>
        </p:spPr>
        <p:txBody>
          <a:bodyPr wrap="none" rtlCol="0">
            <a:spAutoFit/>
          </a:bodyPr>
          <a:lstStyle/>
          <a:p>
            <a:r>
              <a:rPr lang="nb-NO" dirty="0" smtClean="0"/>
              <a:t>249.-</a:t>
            </a:r>
            <a:endParaRPr lang="en-US" dirty="0"/>
          </a:p>
        </p:txBody>
      </p:sp>
      <p:pic>
        <p:nvPicPr>
          <p:cNvPr id="14342" name="Picture 6" descr="R84310020 Robbe                                     Servo Robbe FS 500 mg micro "/>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93248" y="1684412"/>
            <a:ext cx="2286000" cy="1905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8" name="Rectangle 7"/>
          <p:cNvSpPr/>
          <p:nvPr/>
        </p:nvSpPr>
        <p:spPr>
          <a:xfrm>
            <a:off x="538391" y="3842605"/>
            <a:ext cx="2040857" cy="2492990"/>
          </a:xfrm>
          <a:prstGeom prst="rect">
            <a:avLst/>
          </a:prstGeom>
          <a:solidFill>
            <a:srgbClr val="FFFF00"/>
          </a:solidFill>
        </p:spPr>
        <p:txBody>
          <a:bodyPr wrap="square">
            <a:spAutoFit/>
          </a:bodyPr>
          <a:lstStyle/>
          <a:p>
            <a:r>
              <a:rPr lang="nb-NO" sz="1200" b="1" dirty="0" smtClean="0"/>
              <a:t>Robbe Micro FS500</a:t>
            </a:r>
          </a:p>
          <a:p>
            <a:endParaRPr lang="nb-NO" sz="1200" b="1" dirty="0"/>
          </a:p>
          <a:p>
            <a:r>
              <a:rPr lang="nb-NO" sz="1200" b="1" dirty="0" smtClean="0"/>
              <a:t>Tekniske </a:t>
            </a:r>
            <a:r>
              <a:rPr lang="nb-NO" sz="1200" b="1" dirty="0"/>
              <a:t>data</a:t>
            </a:r>
            <a:r>
              <a:rPr lang="nb-NO" sz="1200" dirty="0"/>
              <a:t> </a:t>
            </a:r>
            <a:br>
              <a:rPr lang="nb-NO" sz="1200" dirty="0"/>
            </a:br>
            <a:r>
              <a:rPr lang="nb-NO" sz="1200" dirty="0"/>
              <a:t>Størrelse: Mikro</a:t>
            </a:r>
            <a:br>
              <a:rPr lang="nb-NO" sz="1200" dirty="0"/>
            </a:br>
            <a:r>
              <a:rPr lang="nb-NO" sz="1200" dirty="0"/>
              <a:t>Kulelager: 1 </a:t>
            </a:r>
            <a:r>
              <a:rPr lang="nb-NO" sz="1200" dirty="0" err="1"/>
              <a:t>stk</a:t>
            </a:r>
            <a:r>
              <a:rPr lang="nb-NO" sz="1200" dirty="0"/>
              <a:t/>
            </a:r>
            <a:br>
              <a:rPr lang="nb-NO" sz="1200" dirty="0"/>
            </a:br>
            <a:r>
              <a:rPr lang="nb-NO" sz="1200" dirty="0"/>
              <a:t>Drevtype: Metall </a:t>
            </a:r>
            <a:br>
              <a:rPr lang="nb-NO" sz="1200" dirty="0"/>
            </a:br>
            <a:r>
              <a:rPr lang="nb-NO" sz="1200" dirty="0"/>
              <a:t>Motortype: 3-pol </a:t>
            </a:r>
            <a:br>
              <a:rPr lang="nb-NO" sz="1200" dirty="0"/>
            </a:br>
            <a:r>
              <a:rPr lang="nb-NO" sz="1200" dirty="0"/>
              <a:t>Vann/</a:t>
            </a:r>
            <a:r>
              <a:rPr lang="nb-NO" sz="1200" dirty="0" err="1"/>
              <a:t>støvsikker</a:t>
            </a:r>
            <a:r>
              <a:rPr lang="nb-NO" sz="1200" dirty="0"/>
              <a:t>: Nei </a:t>
            </a:r>
            <a:br>
              <a:rPr lang="nb-NO" sz="1200" dirty="0"/>
            </a:br>
            <a:r>
              <a:rPr lang="nb-NO" sz="1200" dirty="0" err="1"/>
              <a:t>Driftspenning</a:t>
            </a:r>
            <a:r>
              <a:rPr lang="nb-NO" sz="1200" dirty="0"/>
              <a:t>: 4,8V - 6,0V </a:t>
            </a:r>
            <a:br>
              <a:rPr lang="nb-NO" sz="1200" dirty="0"/>
            </a:br>
            <a:r>
              <a:rPr lang="nb-NO" sz="1200" dirty="0"/>
              <a:t>Ytelse 4,8V: 2.4kg </a:t>
            </a:r>
            <a:br>
              <a:rPr lang="nb-NO" sz="1200" dirty="0"/>
            </a:br>
            <a:r>
              <a:rPr lang="nb-NO" sz="1200" dirty="0"/>
              <a:t>Ytelse 6,0V: 3.0kg </a:t>
            </a:r>
            <a:br>
              <a:rPr lang="nb-NO" sz="1200" dirty="0"/>
            </a:br>
            <a:r>
              <a:rPr lang="nb-NO" sz="1200" dirty="0"/>
              <a:t>Mål: 13.5x29.5x29mm </a:t>
            </a:r>
            <a:br>
              <a:rPr lang="nb-NO" sz="1200" dirty="0"/>
            </a:br>
            <a:r>
              <a:rPr lang="nb-NO" sz="1200" dirty="0"/>
              <a:t>Vekt: 21g </a:t>
            </a:r>
            <a:endParaRPr lang="en-US" sz="1200" dirty="0"/>
          </a:p>
        </p:txBody>
      </p:sp>
      <p:sp>
        <p:nvSpPr>
          <p:cNvPr id="9" name="TextBox 8"/>
          <p:cNvSpPr txBox="1"/>
          <p:nvPr/>
        </p:nvSpPr>
        <p:spPr>
          <a:xfrm>
            <a:off x="611560" y="6399642"/>
            <a:ext cx="663964" cy="369332"/>
          </a:xfrm>
          <a:prstGeom prst="rect">
            <a:avLst/>
          </a:prstGeom>
          <a:noFill/>
        </p:spPr>
        <p:txBody>
          <a:bodyPr wrap="none" rtlCol="0">
            <a:spAutoFit/>
          </a:bodyPr>
          <a:lstStyle/>
          <a:p>
            <a:r>
              <a:rPr lang="nb-NO" dirty="0" smtClean="0"/>
              <a:t>349.-</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84911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112370" y="203093"/>
            <a:ext cx="5997352" cy="1143000"/>
          </a:xfrm>
        </p:spPr>
        <p:txBody>
          <a:bodyPr/>
          <a:lstStyle/>
          <a:p>
            <a:r>
              <a:rPr lang="nb-NO" dirty="0" smtClean="0"/>
              <a:t>Noen store </a:t>
            </a:r>
            <a:r>
              <a:rPr lang="nb-NO" dirty="0" err="1" smtClean="0"/>
              <a:t>servoer</a:t>
            </a:r>
            <a:endParaRPr lang="en-US" dirty="0"/>
          </a:p>
        </p:txBody>
      </p:sp>
      <p:pic>
        <p:nvPicPr>
          <p:cNvPr id="15362" name="Picture 2" descr="FUT10092 Futaba                                    Futaba servo S3306 MG. 0,12/25kg 6V 130g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228184" y="1268760"/>
            <a:ext cx="2718048" cy="226504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Rectangle 3"/>
          <p:cNvSpPr/>
          <p:nvPr/>
        </p:nvSpPr>
        <p:spPr>
          <a:xfrm>
            <a:off x="6408204" y="3861048"/>
            <a:ext cx="2358008" cy="2308324"/>
          </a:xfrm>
          <a:prstGeom prst="rect">
            <a:avLst/>
          </a:prstGeom>
          <a:solidFill>
            <a:srgbClr val="FFFF00"/>
          </a:solidFill>
        </p:spPr>
        <p:txBody>
          <a:bodyPr wrap="square">
            <a:spAutoFit/>
          </a:bodyPr>
          <a:lstStyle/>
          <a:p>
            <a:r>
              <a:rPr lang="en-US" sz="1200" b="1" dirty="0"/>
              <a:t>Futaba servo S3306 MG.</a:t>
            </a:r>
            <a:r>
              <a:rPr lang="en-US" sz="1200" dirty="0" smtClean="0">
                <a:effectLst/>
              </a:rPr>
              <a:t> </a:t>
            </a:r>
          </a:p>
          <a:p>
            <a:r>
              <a:rPr lang="en-US" sz="1200" dirty="0" smtClean="0">
                <a:effectLst/>
              </a:rPr>
              <a:t>    </a:t>
            </a:r>
          </a:p>
          <a:p>
            <a:r>
              <a:rPr lang="en-US" sz="1200" b="1" dirty="0" err="1"/>
              <a:t>Tekniske</a:t>
            </a:r>
            <a:r>
              <a:rPr lang="en-US" sz="1200" b="1" dirty="0"/>
              <a:t> data</a:t>
            </a:r>
            <a:r>
              <a:rPr lang="en-US" sz="1200" dirty="0"/>
              <a:t>  </a:t>
            </a:r>
            <a:br>
              <a:rPr lang="en-US" sz="1200" dirty="0"/>
            </a:br>
            <a:r>
              <a:rPr lang="en-US" sz="1200" dirty="0" err="1"/>
              <a:t>Størrelse</a:t>
            </a:r>
            <a:r>
              <a:rPr lang="en-US" sz="1200" dirty="0"/>
              <a:t>: </a:t>
            </a:r>
            <a:r>
              <a:rPr lang="en-US" sz="1200" dirty="0" err="1"/>
              <a:t>Stor</a:t>
            </a:r>
            <a:r>
              <a:rPr lang="en-US" sz="1200" dirty="0"/>
              <a:t> </a:t>
            </a:r>
            <a:br>
              <a:rPr lang="en-US" sz="1200" dirty="0"/>
            </a:br>
            <a:r>
              <a:rPr lang="en-US" sz="1200" dirty="0" err="1"/>
              <a:t>Kulelager</a:t>
            </a:r>
            <a:r>
              <a:rPr lang="en-US" sz="1200" dirty="0"/>
              <a:t>: 2 </a:t>
            </a:r>
            <a:r>
              <a:rPr lang="en-US" sz="1200" dirty="0" err="1"/>
              <a:t>stk</a:t>
            </a:r>
            <a:r>
              <a:rPr lang="en-US" sz="1200" dirty="0"/>
              <a:t>  </a:t>
            </a:r>
            <a:br>
              <a:rPr lang="en-US" sz="1200" dirty="0"/>
            </a:br>
            <a:r>
              <a:rPr lang="en-US" sz="1200" dirty="0" err="1"/>
              <a:t>Drevtype</a:t>
            </a:r>
            <a:r>
              <a:rPr lang="en-US" sz="1200" dirty="0"/>
              <a:t>: Metal </a:t>
            </a:r>
            <a:br>
              <a:rPr lang="en-US" sz="1200" dirty="0"/>
            </a:br>
            <a:r>
              <a:rPr lang="en-US" sz="1200" dirty="0" err="1"/>
              <a:t>Motortype</a:t>
            </a:r>
            <a:r>
              <a:rPr lang="en-US" sz="1200" dirty="0"/>
              <a:t>: </a:t>
            </a:r>
            <a:r>
              <a:rPr lang="en-US" sz="1200" dirty="0" err="1"/>
              <a:t>Corless</a:t>
            </a:r>
            <a:r>
              <a:rPr lang="en-US" sz="1200" dirty="0"/>
              <a:t> </a:t>
            </a:r>
            <a:br>
              <a:rPr lang="en-US" sz="1200" dirty="0"/>
            </a:br>
            <a:r>
              <a:rPr lang="en-US" sz="1200" dirty="0"/>
              <a:t>Vann/</a:t>
            </a:r>
            <a:r>
              <a:rPr lang="en-US" sz="1200" dirty="0" err="1"/>
              <a:t>støvsikker</a:t>
            </a:r>
            <a:r>
              <a:rPr lang="en-US" sz="1200" dirty="0"/>
              <a:t>: </a:t>
            </a:r>
            <a:r>
              <a:rPr lang="en-US" sz="1200" dirty="0" err="1"/>
              <a:t>Nei</a:t>
            </a:r>
            <a:r>
              <a:rPr lang="en-US" sz="1200" dirty="0"/>
              <a:t>(</a:t>
            </a:r>
            <a:r>
              <a:rPr lang="en-US" sz="1200" dirty="0" err="1"/>
              <a:t>sprutsikker</a:t>
            </a:r>
            <a:r>
              <a:rPr lang="en-US" sz="1200" dirty="0"/>
              <a:t>) </a:t>
            </a:r>
            <a:br>
              <a:rPr lang="en-US" sz="1200" dirty="0"/>
            </a:br>
            <a:r>
              <a:rPr lang="en-US" sz="1200" dirty="0" err="1"/>
              <a:t>Driftspenning</a:t>
            </a:r>
            <a:r>
              <a:rPr lang="en-US" sz="1200" dirty="0"/>
              <a:t>: 4,8 - 6,0V </a:t>
            </a:r>
            <a:br>
              <a:rPr lang="en-US" sz="1200" dirty="0"/>
            </a:br>
            <a:r>
              <a:rPr lang="en-US" sz="1200" dirty="0" err="1"/>
              <a:t>Ytelse</a:t>
            </a:r>
            <a:r>
              <a:rPr lang="en-US" sz="1200" dirty="0"/>
              <a:t> 4,8V: 0,15sek/45, 19kg </a:t>
            </a:r>
            <a:endParaRPr lang="en-US" sz="1200" dirty="0" smtClean="0">
              <a:effectLst/>
            </a:endParaRPr>
          </a:p>
          <a:p>
            <a:r>
              <a:rPr lang="en-US" sz="1200" dirty="0" err="1"/>
              <a:t>Ytelse</a:t>
            </a:r>
            <a:r>
              <a:rPr lang="en-US" sz="1200" dirty="0"/>
              <a:t> 6,0V: 0,12sek/45, 25kg </a:t>
            </a:r>
            <a:br>
              <a:rPr lang="en-US" sz="1200" dirty="0"/>
            </a:br>
            <a:r>
              <a:rPr lang="en-US" sz="1200" dirty="0" err="1"/>
              <a:t>Mål</a:t>
            </a:r>
            <a:r>
              <a:rPr lang="en-US" sz="1200" dirty="0"/>
              <a:t> og </a:t>
            </a:r>
            <a:r>
              <a:rPr lang="en-US" sz="1200" dirty="0" err="1"/>
              <a:t>vekt</a:t>
            </a:r>
            <a:r>
              <a:rPr lang="en-US" sz="1200" dirty="0"/>
              <a:t>: 66x30x57mm, 130g </a:t>
            </a:r>
            <a:endParaRPr lang="en-US" sz="1200" dirty="0">
              <a:effectLst/>
            </a:endParaRPr>
          </a:p>
        </p:txBody>
      </p:sp>
      <p:sp>
        <p:nvSpPr>
          <p:cNvPr id="6" name="TextBox 5"/>
          <p:cNvSpPr txBox="1"/>
          <p:nvPr/>
        </p:nvSpPr>
        <p:spPr>
          <a:xfrm>
            <a:off x="6516216" y="6354038"/>
            <a:ext cx="780983" cy="369332"/>
          </a:xfrm>
          <a:prstGeom prst="rect">
            <a:avLst/>
          </a:prstGeom>
          <a:noFill/>
        </p:spPr>
        <p:txBody>
          <a:bodyPr wrap="none" rtlCol="0">
            <a:spAutoFit/>
          </a:bodyPr>
          <a:lstStyle/>
          <a:p>
            <a:r>
              <a:rPr lang="nb-NO" dirty="0" smtClean="0"/>
              <a:t>1095.-</a:t>
            </a:r>
            <a:endParaRPr lang="en-US" dirty="0"/>
          </a:p>
        </p:txBody>
      </p:sp>
      <p:pic>
        <p:nvPicPr>
          <p:cNvPr id="15364" name="Picture 4" descr="FUT10007 Futaba                                    Futaba servo S3801 0,26/14,0kg/125g 4,8V  hd seil"/>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548321" y="1423526"/>
            <a:ext cx="2592288" cy="216024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7" name="Rectangle 6"/>
          <p:cNvSpPr/>
          <p:nvPr/>
        </p:nvSpPr>
        <p:spPr>
          <a:xfrm>
            <a:off x="3654152" y="3861048"/>
            <a:ext cx="2574032" cy="2492990"/>
          </a:xfrm>
          <a:prstGeom prst="rect">
            <a:avLst/>
          </a:prstGeom>
          <a:solidFill>
            <a:srgbClr val="FFFF00"/>
          </a:solidFill>
        </p:spPr>
        <p:txBody>
          <a:bodyPr wrap="square">
            <a:spAutoFit/>
          </a:bodyPr>
          <a:lstStyle/>
          <a:p>
            <a:r>
              <a:rPr lang="en-US" sz="1200" b="1" dirty="0"/>
              <a:t>Futaba servo S3801 </a:t>
            </a:r>
            <a:endParaRPr lang="en-US" sz="1200" dirty="0" smtClean="0">
              <a:effectLst/>
            </a:endParaRPr>
          </a:p>
          <a:p>
            <a:r>
              <a:rPr lang="en-US" sz="1200" dirty="0" err="1"/>
              <a:t>Stor</a:t>
            </a:r>
            <a:r>
              <a:rPr lang="en-US" sz="1200" dirty="0"/>
              <a:t> </a:t>
            </a:r>
            <a:r>
              <a:rPr lang="en-US" sz="1200" dirty="0" err="1"/>
              <a:t>kraftig</a:t>
            </a:r>
            <a:r>
              <a:rPr lang="en-US" sz="1200" dirty="0"/>
              <a:t> servo </a:t>
            </a:r>
            <a:r>
              <a:rPr lang="en-US" sz="1200" dirty="0" err="1"/>
              <a:t>til</a:t>
            </a:r>
            <a:r>
              <a:rPr lang="en-US" sz="1200" dirty="0"/>
              <a:t> mange </a:t>
            </a:r>
            <a:r>
              <a:rPr lang="en-US" sz="1200" dirty="0" err="1"/>
              <a:t>formål</a:t>
            </a:r>
            <a:r>
              <a:rPr lang="en-US" sz="1200" dirty="0"/>
              <a:t>.</a:t>
            </a:r>
            <a:r>
              <a:rPr lang="en-US" sz="1200" dirty="0" smtClean="0">
                <a:effectLst/>
              </a:rPr>
              <a:t> </a:t>
            </a:r>
          </a:p>
          <a:p>
            <a:r>
              <a:rPr lang="en-US" sz="1200" dirty="0" smtClean="0">
                <a:effectLst/>
              </a:rPr>
              <a:t>  </a:t>
            </a:r>
          </a:p>
          <a:p>
            <a:r>
              <a:rPr lang="en-US" sz="1200" b="1" dirty="0" err="1"/>
              <a:t>Tekniske</a:t>
            </a:r>
            <a:r>
              <a:rPr lang="en-US" sz="1200" b="1" dirty="0"/>
              <a:t> data  </a:t>
            </a:r>
            <a:br>
              <a:rPr lang="en-US" sz="1200" b="1" dirty="0"/>
            </a:br>
            <a:r>
              <a:rPr lang="en-US" sz="1200" dirty="0" err="1"/>
              <a:t>Størrelse</a:t>
            </a:r>
            <a:r>
              <a:rPr lang="en-US" sz="1200" dirty="0"/>
              <a:t>: </a:t>
            </a:r>
            <a:r>
              <a:rPr lang="en-US" sz="1200" dirty="0" err="1"/>
              <a:t>Stor</a:t>
            </a:r>
            <a:r>
              <a:rPr lang="en-US" sz="1200" dirty="0"/>
              <a:t> </a:t>
            </a:r>
            <a:br>
              <a:rPr lang="en-US" sz="1200" dirty="0"/>
            </a:br>
            <a:r>
              <a:rPr lang="en-US" sz="1200" dirty="0" err="1"/>
              <a:t>Kulelager</a:t>
            </a:r>
            <a:r>
              <a:rPr lang="en-US" sz="1200" dirty="0"/>
              <a:t>: 1 </a:t>
            </a:r>
            <a:r>
              <a:rPr lang="en-US" sz="1200" dirty="0" err="1"/>
              <a:t>stk</a:t>
            </a:r>
            <a:r>
              <a:rPr lang="en-US" sz="1200" dirty="0"/>
              <a:t> + 1 </a:t>
            </a:r>
            <a:r>
              <a:rPr lang="en-US" sz="1200" dirty="0" err="1"/>
              <a:t>stk</a:t>
            </a:r>
            <a:r>
              <a:rPr lang="en-US" sz="1200" dirty="0"/>
              <a:t> </a:t>
            </a:r>
            <a:r>
              <a:rPr lang="en-US" sz="1200" dirty="0" err="1"/>
              <a:t>bronselager</a:t>
            </a:r>
            <a:r>
              <a:rPr lang="en-US" sz="1200" dirty="0"/>
              <a:t> </a:t>
            </a:r>
            <a:br>
              <a:rPr lang="en-US" sz="1200" dirty="0"/>
            </a:br>
            <a:r>
              <a:rPr lang="en-US" sz="1200" dirty="0" err="1"/>
              <a:t>Drevtype</a:t>
            </a:r>
            <a:r>
              <a:rPr lang="en-US" sz="1200" dirty="0"/>
              <a:t>: Nylon </a:t>
            </a:r>
            <a:br>
              <a:rPr lang="en-US" sz="1200" dirty="0"/>
            </a:br>
            <a:r>
              <a:rPr lang="en-US" sz="1200" dirty="0" err="1"/>
              <a:t>Motortype</a:t>
            </a:r>
            <a:r>
              <a:rPr lang="en-US" sz="1200" dirty="0"/>
              <a:t>: 3-pol </a:t>
            </a:r>
            <a:br>
              <a:rPr lang="en-US" sz="1200" dirty="0"/>
            </a:br>
            <a:r>
              <a:rPr lang="en-US" sz="1200" dirty="0"/>
              <a:t>Vann/</a:t>
            </a:r>
            <a:r>
              <a:rPr lang="en-US" sz="1200" dirty="0" err="1"/>
              <a:t>støvsikker</a:t>
            </a:r>
            <a:r>
              <a:rPr lang="en-US" sz="1200" dirty="0"/>
              <a:t>: </a:t>
            </a:r>
            <a:r>
              <a:rPr lang="en-US" sz="1200" dirty="0" err="1"/>
              <a:t>Nei</a:t>
            </a:r>
            <a:r>
              <a:rPr lang="en-US" sz="1200" dirty="0"/>
              <a:t> </a:t>
            </a:r>
            <a:br>
              <a:rPr lang="en-US" sz="1200" dirty="0"/>
            </a:br>
            <a:r>
              <a:rPr lang="en-US" sz="1200" dirty="0" err="1"/>
              <a:t>Driftspenning</a:t>
            </a:r>
            <a:r>
              <a:rPr lang="en-US" sz="1200" dirty="0"/>
              <a:t>: 4,8V-6,0V </a:t>
            </a:r>
            <a:br>
              <a:rPr lang="en-US" sz="1200" dirty="0"/>
            </a:br>
            <a:r>
              <a:rPr lang="en-US" sz="1200" dirty="0" err="1"/>
              <a:t>Ytelse</a:t>
            </a:r>
            <a:r>
              <a:rPr lang="en-US" sz="1200" dirty="0"/>
              <a:t> 4,8V: 0,24sek/45°, 11,2kg </a:t>
            </a:r>
            <a:br>
              <a:rPr lang="en-US" sz="1200" dirty="0"/>
            </a:br>
            <a:r>
              <a:rPr lang="en-US" sz="1200" dirty="0" err="1"/>
              <a:t>Ytelse</a:t>
            </a:r>
            <a:r>
              <a:rPr lang="en-US" sz="1200" dirty="0"/>
              <a:t> 6,0V: 0,19sek/45°, 14kg </a:t>
            </a:r>
            <a:endParaRPr lang="en-US" sz="1200" dirty="0" smtClean="0">
              <a:effectLst/>
            </a:endParaRPr>
          </a:p>
          <a:p>
            <a:r>
              <a:rPr lang="en-US" sz="1200" dirty="0" err="1"/>
              <a:t>Mål</a:t>
            </a:r>
            <a:r>
              <a:rPr lang="en-US" sz="1200" dirty="0"/>
              <a:t> og </a:t>
            </a:r>
            <a:r>
              <a:rPr lang="en-US" sz="1200" dirty="0" err="1"/>
              <a:t>vekt</a:t>
            </a:r>
            <a:r>
              <a:rPr lang="en-US" sz="1200" dirty="0"/>
              <a:t>: 59,2x28,8x49,8mm, 107g </a:t>
            </a:r>
            <a:endParaRPr lang="en-US" sz="1200" dirty="0" smtClean="0">
              <a:effectLst/>
            </a:endParaRPr>
          </a:p>
        </p:txBody>
      </p:sp>
      <p:sp>
        <p:nvSpPr>
          <p:cNvPr id="8" name="TextBox 7"/>
          <p:cNvSpPr txBox="1"/>
          <p:nvPr/>
        </p:nvSpPr>
        <p:spPr>
          <a:xfrm>
            <a:off x="3995936" y="6351004"/>
            <a:ext cx="663964" cy="369332"/>
          </a:xfrm>
          <a:prstGeom prst="rect">
            <a:avLst/>
          </a:prstGeom>
          <a:noFill/>
        </p:spPr>
        <p:txBody>
          <a:bodyPr wrap="none" rtlCol="0">
            <a:spAutoFit/>
          </a:bodyPr>
          <a:lstStyle/>
          <a:p>
            <a:r>
              <a:rPr lang="nb-NO" dirty="0" smtClean="0"/>
              <a:t>695.-</a:t>
            </a:r>
            <a:endParaRPr lang="en-US" dirty="0"/>
          </a:p>
        </p:txBody>
      </p:sp>
      <p:pic>
        <p:nvPicPr>
          <p:cNvPr id="15366" name="Picture 6" descr="FUT10083 Futaba                                    Futaba servo BLS352 børsteløs 3D Heli 0,15/18kg/63g 6v/4,8V"/>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7710" y="203093"/>
            <a:ext cx="2929038" cy="244086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9" name="Rectangle 8"/>
          <p:cNvSpPr/>
          <p:nvPr/>
        </p:nvSpPr>
        <p:spPr>
          <a:xfrm>
            <a:off x="250808" y="2841366"/>
            <a:ext cx="2965531" cy="3600986"/>
          </a:xfrm>
          <a:prstGeom prst="rect">
            <a:avLst/>
          </a:prstGeom>
          <a:solidFill>
            <a:srgbClr val="FFFF00"/>
          </a:solidFill>
        </p:spPr>
        <p:txBody>
          <a:bodyPr wrap="square">
            <a:spAutoFit/>
          </a:bodyPr>
          <a:lstStyle/>
          <a:p>
            <a:r>
              <a:rPr lang="en-US" sz="1200" b="1" dirty="0"/>
              <a:t>Futaba servo BLS352 </a:t>
            </a:r>
            <a:r>
              <a:rPr lang="en-US" sz="1200" b="1" dirty="0" err="1"/>
              <a:t>børsteløs</a:t>
            </a:r>
            <a:r>
              <a:rPr lang="en-US" sz="1200" dirty="0" smtClean="0">
                <a:effectLst/>
              </a:rPr>
              <a:t> </a:t>
            </a:r>
          </a:p>
          <a:p>
            <a:r>
              <a:rPr lang="en-US" sz="1200" dirty="0" smtClean="0">
                <a:effectLst/>
              </a:rPr>
              <a:t>  </a:t>
            </a:r>
          </a:p>
          <a:p>
            <a:r>
              <a:rPr lang="en-US" sz="1200" dirty="0" smtClean="0">
                <a:effectLst/>
              </a:rPr>
              <a:t>Futaba BLS352 </a:t>
            </a:r>
            <a:r>
              <a:rPr lang="en-US" sz="1200" dirty="0" err="1" smtClean="0">
                <a:effectLst/>
              </a:rPr>
              <a:t>er</a:t>
            </a:r>
            <a:r>
              <a:rPr lang="en-US" sz="1200" dirty="0" smtClean="0">
                <a:effectLst/>
              </a:rPr>
              <a:t> en </a:t>
            </a:r>
            <a:r>
              <a:rPr lang="en-US" sz="1200" dirty="0" err="1" smtClean="0">
                <a:effectLst/>
              </a:rPr>
              <a:t>rask</a:t>
            </a:r>
            <a:r>
              <a:rPr lang="en-US" sz="1200" dirty="0" smtClean="0">
                <a:effectLst/>
              </a:rPr>
              <a:t> og </a:t>
            </a:r>
            <a:r>
              <a:rPr lang="en-US" sz="1200" dirty="0" err="1" smtClean="0">
                <a:effectLst/>
              </a:rPr>
              <a:t>sterk</a:t>
            </a:r>
            <a:r>
              <a:rPr lang="en-US" sz="1200" dirty="0" smtClean="0">
                <a:effectLst/>
              </a:rPr>
              <a:t> servo for de </a:t>
            </a:r>
            <a:r>
              <a:rPr lang="en-US" sz="1200" dirty="0" err="1" smtClean="0">
                <a:effectLst/>
              </a:rPr>
              <a:t>fleste</a:t>
            </a:r>
            <a:r>
              <a:rPr lang="en-US" sz="1200" dirty="0" smtClean="0">
                <a:effectLst/>
              </a:rPr>
              <a:t> </a:t>
            </a:r>
            <a:r>
              <a:rPr lang="en-US" sz="1200" dirty="0" err="1" smtClean="0">
                <a:effectLst/>
              </a:rPr>
              <a:t>formål</a:t>
            </a:r>
            <a:r>
              <a:rPr lang="en-US" sz="1200" dirty="0" smtClean="0">
                <a:effectLst/>
              </a:rPr>
              <a:t>, </a:t>
            </a:r>
            <a:r>
              <a:rPr lang="en-US" sz="1200" dirty="0" err="1" smtClean="0">
                <a:effectLst/>
              </a:rPr>
              <a:t>som</a:t>
            </a:r>
            <a:r>
              <a:rPr lang="en-US" sz="1200" dirty="0" smtClean="0">
                <a:effectLst/>
              </a:rPr>
              <a:t> 3D </a:t>
            </a:r>
            <a:r>
              <a:rPr lang="en-US" sz="1200" dirty="0" err="1" smtClean="0">
                <a:effectLst/>
              </a:rPr>
              <a:t>helikopter</a:t>
            </a:r>
            <a:r>
              <a:rPr lang="en-US" sz="1200" dirty="0" smtClean="0">
                <a:effectLst/>
              </a:rPr>
              <a:t> </a:t>
            </a:r>
            <a:r>
              <a:rPr lang="en-US" sz="1200" dirty="0" err="1" smtClean="0">
                <a:effectLst/>
              </a:rPr>
              <a:t>eller</a:t>
            </a:r>
            <a:r>
              <a:rPr lang="en-US" sz="1200" dirty="0" smtClean="0">
                <a:effectLst/>
              </a:rPr>
              <a:t> 1/8 buggy </a:t>
            </a:r>
            <a:r>
              <a:rPr lang="en-US" sz="1200" dirty="0" err="1" smtClean="0">
                <a:effectLst/>
              </a:rPr>
              <a:t>biler</a:t>
            </a:r>
            <a:r>
              <a:rPr lang="en-US" sz="1200" dirty="0" smtClean="0">
                <a:effectLst/>
              </a:rPr>
              <a:t>.</a:t>
            </a:r>
            <a:br>
              <a:rPr lang="en-US" sz="1200" dirty="0" smtClean="0">
                <a:effectLst/>
              </a:rPr>
            </a:br>
            <a:r>
              <a:rPr lang="en-US" sz="1200" dirty="0" err="1" smtClean="0">
                <a:effectLst/>
              </a:rPr>
              <a:t>Futabas</a:t>
            </a:r>
            <a:r>
              <a:rPr lang="en-US" sz="1200" dirty="0" smtClean="0">
                <a:effectLst/>
              </a:rPr>
              <a:t> BLS </a:t>
            </a:r>
            <a:r>
              <a:rPr lang="en-US" sz="1200" dirty="0" err="1" smtClean="0">
                <a:effectLst/>
              </a:rPr>
              <a:t>serie</a:t>
            </a:r>
            <a:r>
              <a:rPr lang="en-US" sz="1200" dirty="0" smtClean="0">
                <a:effectLst/>
              </a:rPr>
              <a:t> </a:t>
            </a:r>
            <a:r>
              <a:rPr lang="en-US" sz="1200" dirty="0" err="1" smtClean="0">
                <a:effectLst/>
              </a:rPr>
              <a:t>har</a:t>
            </a:r>
            <a:r>
              <a:rPr lang="en-US" sz="1200" dirty="0" smtClean="0">
                <a:effectLst/>
              </a:rPr>
              <a:t> </a:t>
            </a:r>
            <a:r>
              <a:rPr lang="en-US" sz="1200" dirty="0" err="1" smtClean="0">
                <a:effectLst/>
              </a:rPr>
              <a:t>opptil</a:t>
            </a:r>
            <a:r>
              <a:rPr lang="en-US" sz="1200" dirty="0" smtClean="0">
                <a:effectLst/>
              </a:rPr>
              <a:t> 5 ganger </a:t>
            </a:r>
            <a:r>
              <a:rPr lang="en-US" sz="1200" dirty="0" err="1" smtClean="0">
                <a:effectLst/>
              </a:rPr>
              <a:t>lenger</a:t>
            </a:r>
            <a:r>
              <a:rPr lang="en-US" sz="1200" dirty="0" smtClean="0">
                <a:effectLst/>
              </a:rPr>
              <a:t> </a:t>
            </a:r>
            <a:r>
              <a:rPr lang="en-US" sz="1200" dirty="0" err="1" smtClean="0">
                <a:effectLst/>
              </a:rPr>
              <a:t>levetid</a:t>
            </a:r>
            <a:r>
              <a:rPr lang="en-US" sz="1200" dirty="0" smtClean="0">
                <a:effectLst/>
              </a:rPr>
              <a:t> </a:t>
            </a:r>
            <a:r>
              <a:rPr lang="en-US" sz="1200" dirty="0" err="1" smtClean="0">
                <a:effectLst/>
              </a:rPr>
              <a:t>enn</a:t>
            </a:r>
            <a:r>
              <a:rPr lang="en-US" sz="1200" dirty="0" smtClean="0">
                <a:effectLst/>
              </a:rPr>
              <a:t> </a:t>
            </a:r>
            <a:r>
              <a:rPr lang="en-US" sz="1200" dirty="0" err="1" smtClean="0">
                <a:effectLst/>
              </a:rPr>
              <a:t>servoer</a:t>
            </a:r>
            <a:r>
              <a:rPr lang="en-US" sz="1200" dirty="0" smtClean="0">
                <a:effectLst/>
              </a:rPr>
              <a:t> med </a:t>
            </a:r>
            <a:r>
              <a:rPr lang="en-US" sz="1200" dirty="0" err="1" smtClean="0">
                <a:effectLst/>
              </a:rPr>
              <a:t>børste</a:t>
            </a:r>
            <a:r>
              <a:rPr lang="en-US" sz="1200" dirty="0" smtClean="0">
                <a:effectLst/>
              </a:rPr>
              <a:t> motor. </a:t>
            </a:r>
          </a:p>
          <a:p>
            <a:r>
              <a:rPr lang="en-US" sz="1200" dirty="0" smtClean="0">
                <a:effectLst/>
              </a:rPr>
              <a:t>  </a:t>
            </a:r>
          </a:p>
          <a:p>
            <a:r>
              <a:rPr lang="en-US" sz="1200" dirty="0" smtClean="0">
                <a:effectLst/>
              </a:rPr>
              <a:t/>
            </a:r>
            <a:br>
              <a:rPr lang="en-US" sz="1200" dirty="0" smtClean="0">
                <a:effectLst/>
              </a:rPr>
            </a:br>
            <a:r>
              <a:rPr lang="en-US" sz="1200" b="1" dirty="0" err="1" smtClean="0">
                <a:effectLst/>
              </a:rPr>
              <a:t>Tekniske</a:t>
            </a:r>
            <a:r>
              <a:rPr lang="en-US" sz="1200" b="1" dirty="0" smtClean="0">
                <a:effectLst/>
              </a:rPr>
              <a:t> data  </a:t>
            </a:r>
            <a:br>
              <a:rPr lang="en-US" sz="1200" b="1" dirty="0" smtClean="0">
                <a:effectLst/>
              </a:rPr>
            </a:br>
            <a:r>
              <a:rPr lang="en-US" sz="1200" dirty="0" err="1" smtClean="0">
                <a:effectLst/>
              </a:rPr>
              <a:t>Størrelse</a:t>
            </a:r>
            <a:r>
              <a:rPr lang="en-US" sz="1200" dirty="0" smtClean="0">
                <a:effectLst/>
              </a:rPr>
              <a:t>: Standard </a:t>
            </a:r>
            <a:br>
              <a:rPr lang="en-US" sz="1200" dirty="0" smtClean="0">
                <a:effectLst/>
              </a:rPr>
            </a:br>
            <a:r>
              <a:rPr lang="en-US" sz="1200" dirty="0" err="1" smtClean="0">
                <a:effectLst/>
              </a:rPr>
              <a:t>Kulelager</a:t>
            </a:r>
            <a:r>
              <a:rPr lang="en-US" sz="1200" dirty="0" smtClean="0">
                <a:effectLst/>
              </a:rPr>
              <a:t>: 2stk </a:t>
            </a:r>
            <a:br>
              <a:rPr lang="en-US" sz="1200" dirty="0" smtClean="0">
                <a:effectLst/>
              </a:rPr>
            </a:br>
            <a:r>
              <a:rPr lang="en-US" sz="1200" dirty="0" err="1" smtClean="0">
                <a:effectLst/>
              </a:rPr>
              <a:t>Drevtype</a:t>
            </a:r>
            <a:r>
              <a:rPr lang="en-US" sz="1200" dirty="0" smtClean="0">
                <a:effectLst/>
              </a:rPr>
              <a:t>: </a:t>
            </a:r>
            <a:r>
              <a:rPr lang="en-US" sz="1200" dirty="0" err="1" smtClean="0">
                <a:effectLst/>
              </a:rPr>
              <a:t>Metall</a:t>
            </a:r>
            <a:r>
              <a:rPr lang="en-US" sz="1200" dirty="0" smtClean="0">
                <a:effectLst/>
              </a:rPr>
              <a:t> </a:t>
            </a:r>
            <a:br>
              <a:rPr lang="en-US" sz="1200" dirty="0" smtClean="0">
                <a:effectLst/>
              </a:rPr>
            </a:br>
            <a:r>
              <a:rPr lang="en-US" sz="1200" dirty="0" err="1" smtClean="0">
                <a:effectLst/>
              </a:rPr>
              <a:t>Motortype</a:t>
            </a:r>
            <a:r>
              <a:rPr lang="en-US" sz="1200" dirty="0" smtClean="0">
                <a:effectLst/>
              </a:rPr>
              <a:t>: </a:t>
            </a:r>
            <a:r>
              <a:rPr lang="en-US" sz="1200" dirty="0" err="1" smtClean="0">
                <a:effectLst/>
              </a:rPr>
              <a:t>Børsteløs</a:t>
            </a:r>
            <a:r>
              <a:rPr lang="en-US" sz="1200" dirty="0" smtClean="0">
                <a:effectLst/>
              </a:rPr>
              <a:t> </a:t>
            </a:r>
            <a:br>
              <a:rPr lang="en-US" sz="1200" dirty="0" smtClean="0">
                <a:effectLst/>
              </a:rPr>
            </a:br>
            <a:r>
              <a:rPr lang="en-US" sz="1200" dirty="0" err="1" smtClean="0">
                <a:effectLst/>
              </a:rPr>
              <a:t>Driftspenning</a:t>
            </a:r>
            <a:r>
              <a:rPr lang="en-US" sz="1200" dirty="0" smtClean="0">
                <a:effectLst/>
              </a:rPr>
              <a:t>: 4,8-6,0V </a:t>
            </a:r>
            <a:br>
              <a:rPr lang="en-US" sz="1200" dirty="0" smtClean="0">
                <a:effectLst/>
              </a:rPr>
            </a:br>
            <a:r>
              <a:rPr lang="en-US" sz="1200" dirty="0" err="1" smtClean="0">
                <a:effectLst/>
              </a:rPr>
              <a:t>Ytelse</a:t>
            </a:r>
            <a:r>
              <a:rPr lang="en-US" sz="1200" dirty="0" smtClean="0">
                <a:effectLst/>
              </a:rPr>
              <a:t> 0,19sek/60, 14,4kg (4,8V) </a:t>
            </a:r>
          </a:p>
          <a:p>
            <a:r>
              <a:rPr lang="en-US" sz="1200" dirty="0" err="1" smtClean="0">
                <a:effectLst/>
              </a:rPr>
              <a:t>Ytelse</a:t>
            </a:r>
            <a:r>
              <a:rPr lang="en-US" sz="1200" dirty="0" smtClean="0">
                <a:effectLst/>
              </a:rPr>
              <a:t> 0,15sek/60,18,0kg(6V) </a:t>
            </a:r>
            <a:br>
              <a:rPr lang="en-US" sz="1200" dirty="0" smtClean="0">
                <a:effectLst/>
              </a:rPr>
            </a:br>
            <a:endParaRPr lang="en-US" sz="1200" dirty="0" smtClean="0">
              <a:effectLst/>
            </a:endParaRPr>
          </a:p>
          <a:p>
            <a:r>
              <a:rPr lang="en-US" sz="1200" dirty="0" err="1" smtClean="0">
                <a:effectLst/>
              </a:rPr>
              <a:t>Mål</a:t>
            </a:r>
            <a:r>
              <a:rPr lang="en-US" sz="1200" dirty="0" smtClean="0">
                <a:effectLst/>
              </a:rPr>
              <a:t> og </a:t>
            </a:r>
            <a:r>
              <a:rPr lang="en-US" sz="1200" dirty="0" err="1" smtClean="0">
                <a:effectLst/>
              </a:rPr>
              <a:t>vekt</a:t>
            </a:r>
            <a:r>
              <a:rPr lang="en-US" sz="1200" dirty="0" smtClean="0">
                <a:effectLst/>
              </a:rPr>
              <a:t> 40x20x37mm, 63g </a:t>
            </a:r>
          </a:p>
        </p:txBody>
      </p:sp>
      <p:sp>
        <p:nvSpPr>
          <p:cNvPr id="10" name="TextBox 9"/>
          <p:cNvSpPr txBox="1"/>
          <p:nvPr/>
        </p:nvSpPr>
        <p:spPr>
          <a:xfrm>
            <a:off x="285425" y="6440068"/>
            <a:ext cx="780983" cy="369332"/>
          </a:xfrm>
          <a:prstGeom prst="rect">
            <a:avLst/>
          </a:prstGeom>
          <a:noFill/>
        </p:spPr>
        <p:txBody>
          <a:bodyPr wrap="none" rtlCol="0">
            <a:spAutoFit/>
          </a:bodyPr>
          <a:lstStyle/>
          <a:p>
            <a:r>
              <a:rPr lang="nb-NO" dirty="0" smtClean="0"/>
              <a:t>1395.-</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33281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sz="4900" dirty="0" smtClean="0"/>
              <a:t>Hvor går egentlig grensene?</a:t>
            </a:r>
            <a:br>
              <a:rPr lang="nb-NO" sz="4900" dirty="0" smtClean="0"/>
            </a:br>
            <a:r>
              <a:rPr lang="nb-NO" sz="3200" dirty="0" smtClean="0">
                <a:solidFill>
                  <a:srgbClr val="00B050"/>
                </a:solidFill>
              </a:rPr>
              <a:t>Hva med et kamera om bord?</a:t>
            </a:r>
            <a:endParaRPr lang="en-US" sz="3200" dirty="0">
              <a:solidFill>
                <a:srgbClr val="00B050"/>
              </a:solidFill>
            </a:endParaRPr>
          </a:p>
        </p:txBody>
      </p:sp>
      <p:pic>
        <p:nvPicPr>
          <p:cNvPr id="2052" name="Picture 4" descr="http://www.anderswallin.net/wp-content/uploads/2008/10/sailcam.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43608" y="1602077"/>
            <a:ext cx="6984776" cy="3987163"/>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extBox 3"/>
          <p:cNvSpPr txBox="1"/>
          <p:nvPr/>
        </p:nvSpPr>
        <p:spPr>
          <a:xfrm>
            <a:off x="467544" y="5883489"/>
            <a:ext cx="8476103" cy="830997"/>
          </a:xfrm>
          <a:prstGeom prst="rect">
            <a:avLst/>
          </a:prstGeom>
          <a:noFill/>
        </p:spPr>
        <p:txBody>
          <a:bodyPr wrap="none" rtlCol="0">
            <a:spAutoFit/>
          </a:bodyPr>
          <a:lstStyle/>
          <a:p>
            <a:r>
              <a:rPr lang="nb-NO" sz="2400" dirty="0" smtClean="0"/>
              <a:t>Eller en lavpris </a:t>
            </a:r>
            <a:r>
              <a:rPr lang="nb-NO" sz="2400" dirty="0" err="1" smtClean="0"/>
              <a:t>servo</a:t>
            </a:r>
            <a:r>
              <a:rPr lang="nb-NO" sz="2400" dirty="0" smtClean="0"/>
              <a:t>: </a:t>
            </a:r>
            <a:r>
              <a:rPr lang="nb-NO" sz="2400" b="1" dirty="0" err="1" smtClean="0"/>
              <a:t>Mystery</a:t>
            </a:r>
            <a:r>
              <a:rPr lang="nb-NO" sz="2400" b="1" smtClean="0"/>
              <a:t> 9G </a:t>
            </a:r>
            <a:r>
              <a:rPr lang="nb-NO" sz="2400" b="1" dirty="0" smtClean="0"/>
              <a:t>Mini</a:t>
            </a:r>
            <a:r>
              <a:rPr lang="nb-NO" sz="2400" dirty="0" smtClean="0"/>
              <a:t>     </a:t>
            </a:r>
            <a:r>
              <a:rPr lang="nb-NO" sz="2400" dirty="0"/>
              <a:t>$3.94 </a:t>
            </a:r>
            <a:r>
              <a:rPr lang="nb-NO" sz="2400" dirty="0" smtClean="0"/>
              <a:t>   </a:t>
            </a:r>
            <a:r>
              <a:rPr lang="nb-NO" sz="2400" u="sng" dirty="0" smtClean="0">
                <a:solidFill>
                  <a:srgbClr val="0070C0"/>
                </a:solidFill>
              </a:rPr>
              <a:t>dealextreme.com</a:t>
            </a:r>
          </a:p>
          <a:p>
            <a:r>
              <a:rPr lang="nb-NO" sz="2400" dirty="0" smtClean="0">
                <a:solidFill>
                  <a:srgbClr val="FF0000"/>
                </a:solidFill>
              </a:rPr>
              <a:t>Fritt tilsendt i posten!</a:t>
            </a:r>
            <a:endParaRPr lang="en-US" sz="2400" dirty="0">
              <a:solidFill>
                <a:srgbClr val="FF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13151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1567</TotalTime>
  <Words>1827</Words>
  <Application>Microsoft Macintosh PowerPoint</Application>
  <PresentationFormat>On-screen Show (4:3)</PresentationFormat>
  <Paragraphs>167</Paragraphs>
  <Slides>17</Slides>
  <Notes>0</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Office Theme</vt:lpstr>
      <vt:lpstr>Radiostyring av båt -hva skal jeg velge?</vt:lpstr>
      <vt:lpstr>Hva slags båt skal jeg styre?</vt:lpstr>
      <vt:lpstr>Mange valgmuligheter!</vt:lpstr>
      <vt:lpstr>De billigste leveres med båten!</vt:lpstr>
      <vt:lpstr>De "gammeldagse"</vt:lpstr>
      <vt:lpstr>Futuba rattradio</vt:lpstr>
      <vt:lpstr>Robbe 40MHz</vt:lpstr>
      <vt:lpstr>Best for båt?</vt:lpstr>
      <vt:lpstr>Futuba 3GR  40MHz</vt:lpstr>
      <vt:lpstr>2.4GHz anbefales!</vt:lpstr>
      <vt:lpstr>Futuba 6EX</vt:lpstr>
      <vt:lpstr>For de virkelig avanserte</vt:lpstr>
      <vt:lpstr>Servosystemer hva skal jeg velge?</vt:lpstr>
      <vt:lpstr>Slide 14</vt:lpstr>
      <vt:lpstr>Noen små servoer</vt:lpstr>
      <vt:lpstr>Noen store servoer</vt:lpstr>
      <vt:lpstr>Hvor går egentlig grensene? Hva med et kamera om bord?</vt:lpstr>
    </vt:vector>
  </TitlesOfParts>
  <Company>SINTEF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Radiostyring av båt -hva skal jeg velge?</dc:title>
  <dc:creator>Truls Fallet</dc:creator>
  <cp:lastModifiedBy>Truls Fallet</cp:lastModifiedBy>
  <cp:revision>37</cp:revision>
  <cp:lastPrinted>2012-03-13T13:16:55Z</cp:lastPrinted>
  <dcterms:created xsi:type="dcterms:W3CDTF">2012-03-20T16:28:45Z</dcterms:created>
  <dcterms:modified xsi:type="dcterms:W3CDTF">2012-03-20T16:33:23Z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261750281</vt:i4>
  </property>
  <property fmtid="{D5CDD505-2E9C-101B-9397-08002B2CF9AE}" pid="3" name="_NewReviewCycle">
    <vt:lpwstr/>
  </property>
  <property fmtid="{D5CDD505-2E9C-101B-9397-08002B2CF9AE}" pid="4" name="_EmailSubject">
    <vt:lpwstr>Foredrag</vt:lpwstr>
  </property>
  <property fmtid="{D5CDD505-2E9C-101B-9397-08002B2CF9AE}" pid="5" name="_AuthorEmail">
    <vt:lpwstr>Truls.Fallet@sintef.no</vt:lpwstr>
  </property>
  <property fmtid="{D5CDD505-2E9C-101B-9397-08002B2CF9AE}" pid="6" name="_AuthorEmailDisplayName">
    <vt:lpwstr>Truls Fallet</vt:lpwstr>
  </property>
</Properties>
</file>